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562">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575">
          <p15:clr>
            <a:srgbClr val="A4A3A4"/>
          </p15:clr>
        </p15:guide>
        <p15:guide id="9" pos="431">
          <p15:clr>
            <a:srgbClr val="A4A3A4"/>
          </p15:clr>
        </p15:guide>
        <p15:guide id="10" orient="horz" pos="1006">
          <p15:clr>
            <a:srgbClr val="A4A3A4"/>
          </p15:clr>
        </p15:guide>
        <p15:guide id="11" pos="2993">
          <p15:clr>
            <a:srgbClr val="A4A3A4"/>
          </p15:clr>
        </p15:guide>
        <p15:guide id="12" pos="2404">
          <p15:clr>
            <a:srgbClr val="A4A3A4"/>
          </p15:clr>
        </p15:guide>
        <p15:guide id="13" orient="horz" pos="3070">
          <p15:clr>
            <a:srgbClr val="A4A3A4"/>
          </p15:clr>
        </p15:guide>
        <p15:guide id="14" orient="horz" pos="734">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3" roundtripDataSignature="AMtx7mhDXdwcTz/nvgTZCXz9WRVwjdcG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562"/>
        <p:guide pos="303" orient="horz"/>
        <p:guide pos="5465"/>
        <p:guide pos="317"/>
        <p:guide pos="2767"/>
        <p:guide pos="2880"/>
        <p:guide pos="575" orient="horz"/>
        <p:guide pos="431"/>
        <p:guide pos="1006" orient="horz"/>
        <p:guide pos="2993"/>
        <p:guide pos="2404"/>
        <p:guide pos="3070" orient="horz"/>
        <p:guide pos="734"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 name="Google Shape;3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p:txBody>
      </p:sp>
      <p:sp>
        <p:nvSpPr>
          <p:cNvPr id="141" name="Google Shape;141;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51" name="Google Shape;15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p:txBody>
      </p:sp>
      <p:sp>
        <p:nvSpPr>
          <p:cNvPr id="159" name="Google Shape;15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el video se analizan conceptos relacionados con lo moral, lo ético, el derecho.</a:t>
            </a:r>
            <a:endParaRPr/>
          </a:p>
        </p:txBody>
      </p:sp>
      <p:sp>
        <p:nvSpPr>
          <p:cNvPr id="167" name="Google Shape;16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0" name="Google Shape;18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latin typeface="Calibri"/>
                <a:ea typeface="Calibri"/>
                <a:cs typeface="Calibri"/>
                <a:sym typeface="Calibri"/>
              </a:rPr>
              <a:t>BANDURA, Albert</a:t>
            </a:r>
            <a:endParaRPr sz="1600">
              <a:latin typeface="Calibri"/>
              <a:ea typeface="Calibri"/>
              <a:cs typeface="Calibri"/>
              <a:sym typeface="Calibri"/>
            </a:endParaRPr>
          </a:p>
          <a:p>
            <a:pPr indent="0" lvl="0" marL="11725" rtl="0" algn="l">
              <a:spcBef>
                <a:spcPts val="0"/>
              </a:spcBef>
              <a:spcAft>
                <a:spcPts val="0"/>
              </a:spcAft>
              <a:buNone/>
            </a:pPr>
            <a:r>
              <a:rPr lang="es-ES" sz="1600">
                <a:latin typeface="Calibri"/>
                <a:ea typeface="Calibri"/>
                <a:cs typeface="Calibri"/>
                <a:sym typeface="Calibri"/>
              </a:rPr>
              <a:t>“Selective activation and disengagement of moral control”  </a:t>
            </a:r>
            <a:endParaRPr/>
          </a:p>
          <a:p>
            <a:pPr indent="0" lvl="0" marL="11725" rtl="0" algn="l">
              <a:spcBef>
                <a:spcPts val="0"/>
              </a:spcBef>
              <a:spcAft>
                <a:spcPts val="0"/>
              </a:spcAft>
              <a:buNone/>
            </a:pPr>
            <a:r>
              <a:rPr lang="es-ES" sz="1600">
                <a:latin typeface="Calibri"/>
                <a:ea typeface="Calibri"/>
                <a:cs typeface="Calibri"/>
                <a:sym typeface="Calibri"/>
              </a:rPr>
              <a:t>En: </a:t>
            </a:r>
            <a:r>
              <a:rPr i="1" lang="es-ES" sz="1600">
                <a:latin typeface="Calibri"/>
                <a:ea typeface="Calibri"/>
                <a:cs typeface="Calibri"/>
                <a:sym typeface="Calibri"/>
              </a:rPr>
              <a:t>Journal of Social Issues</a:t>
            </a:r>
            <a:r>
              <a:rPr lang="es-ES" sz="1600">
                <a:latin typeface="Calibri"/>
                <a:ea typeface="Calibri"/>
                <a:cs typeface="Calibri"/>
                <a:sym typeface="Calibri"/>
              </a:rPr>
              <a:t>, vol. 46, N° 1. New Jersey, 1990</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88" name="Google Shape;18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600">
                <a:latin typeface="Calibri"/>
                <a:ea typeface="Calibri"/>
                <a:cs typeface="Calibri"/>
                <a:sym typeface="Calibri"/>
              </a:rPr>
              <a:t>Albert Bandura citado por </a:t>
            </a:r>
            <a:r>
              <a:rPr lang="es-ES" sz="1600">
                <a:solidFill>
                  <a:srgbClr val="262626"/>
                </a:solidFill>
                <a:latin typeface="Calibri"/>
                <a:ea typeface="Calibri"/>
                <a:cs typeface="Calibri"/>
                <a:sym typeface="Calibri"/>
              </a:rPr>
              <a:t>GÓMEZ, Anyerson y Mariela NARVÁEZ . “Mecanismos de desconexión moral (…)”. En: </a:t>
            </a:r>
            <a:r>
              <a:rPr i="1" lang="es-ES" sz="1600">
                <a:solidFill>
                  <a:srgbClr val="262626"/>
                </a:solidFill>
                <a:latin typeface="Calibri"/>
                <a:ea typeface="Calibri"/>
                <a:cs typeface="Calibri"/>
                <a:sym typeface="Calibri"/>
              </a:rPr>
              <a:t>Revista de Psicología</a:t>
            </a:r>
            <a:r>
              <a:rPr lang="es-ES" sz="1600">
                <a:solidFill>
                  <a:srgbClr val="262626"/>
                </a:solidFill>
                <a:latin typeface="Calibri"/>
                <a:ea typeface="Calibri"/>
                <a:cs typeface="Calibri"/>
                <a:sym typeface="Calibri"/>
              </a:rPr>
              <a:t>, vol. 37, N° 2. Lima, 2019.</a:t>
            </a:r>
            <a:endParaRPr/>
          </a:p>
          <a:p>
            <a:pPr indent="0" lvl="0" marL="11725" marR="0" rtl="0" algn="l">
              <a:lnSpc>
                <a:spcPct val="100000"/>
              </a:lnSpc>
              <a:spcBef>
                <a:spcPts val="0"/>
              </a:spcBef>
              <a:spcAft>
                <a:spcPts val="0"/>
              </a:spcAft>
              <a:buClr>
                <a:schemeClr val="dk1"/>
              </a:buClr>
              <a:buSzPts val="1600"/>
              <a:buFont typeface="Calibri"/>
              <a:buNone/>
            </a:pPr>
            <a:r>
              <a:rPr b="0" i="0" lang="es-ES" sz="1600">
                <a:solidFill>
                  <a:schemeClr val="dk1"/>
                </a:solidFill>
                <a:latin typeface="Calibri"/>
                <a:ea typeface="Calibri"/>
                <a:cs typeface="Calibri"/>
                <a:sym typeface="Calibri"/>
              </a:rPr>
              <a:t>Imagen(es) utilizada(s) con licencia de Shutterstock.com.</a:t>
            </a:r>
            <a:endParaRPr sz="1600">
              <a:solidFill>
                <a:srgbClr val="262626"/>
              </a:solidFill>
              <a:latin typeface="Calibri"/>
              <a:ea typeface="Calibri"/>
              <a:cs typeface="Calibri"/>
              <a:sym typeface="Calibri"/>
            </a:endParaRPr>
          </a:p>
          <a:p>
            <a:pPr indent="0" lvl="0" marL="11725" rtl="0" algn="l">
              <a:spcBef>
                <a:spcPts val="0"/>
              </a:spcBef>
              <a:spcAft>
                <a:spcPts val="0"/>
              </a:spcAft>
              <a:buNone/>
            </a:pPr>
            <a:r>
              <a:t/>
            </a:r>
            <a:endParaRPr sz="1200">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04" name="Google Shape;20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2" name="Google Shape;21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20" name="Google Shape;22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ES" sz="1600">
                <a:latin typeface="Calibri"/>
                <a:ea typeface="Calibri"/>
                <a:cs typeface="Calibri"/>
                <a:sym typeface="Calibri"/>
              </a:rPr>
              <a:t>De Gómez y Narváez (2019)</a:t>
            </a:r>
            <a:endParaRPr/>
          </a:p>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44" name="Google Shape;244;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b="0" i="0" lang="es-ES" sz="1600">
                <a:solidFill>
                  <a:schemeClr val="dk1"/>
                </a:solidFill>
                <a:latin typeface="Calibri"/>
                <a:ea typeface="Calibri"/>
                <a:cs typeface="Calibri"/>
                <a:sym typeface="Calibri"/>
              </a:rPr>
              <a:t>Imagen(es) utilizada(s) con licencia de Shutterstock.com.</a:t>
            </a:r>
            <a:endParaRPr sz="16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54" name="Google Shape;254;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63" name="Google Shape;26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 </a:t>
            </a:r>
            <a:endParaRPr sz="12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73" name="Google Shape;273;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83" name="Google Shape;28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292" name="Google Shape;292;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400"/>
              <a:buFont typeface="Calibri"/>
              <a:buNone/>
            </a:pPr>
            <a:r>
              <a:rPr b="0" i="0" lang="es-ES" sz="1400">
                <a:solidFill>
                  <a:schemeClr val="dk1"/>
                </a:solidFill>
                <a:latin typeface="Calibri"/>
                <a:ea typeface="Calibri"/>
                <a:cs typeface="Calibri"/>
                <a:sym typeface="Calibri"/>
              </a:rPr>
              <a:t>Imagen(es) utilizada(s) con licencia de Shutterstock.com.</a:t>
            </a:r>
            <a:endParaRPr sz="14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302" name="Google Shape;302;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a:p>
            <a:pPr indent="0" lvl="0" marL="0" rtl="0" algn="l">
              <a:spcBef>
                <a:spcPts val="0"/>
              </a:spcBef>
              <a:spcAft>
                <a:spcPts val="0"/>
              </a:spcAft>
              <a:buNone/>
            </a:pPr>
            <a:r>
              <a:t/>
            </a:r>
            <a:endParaRPr>
              <a:latin typeface="Arial"/>
              <a:ea typeface="Arial"/>
              <a:cs typeface="Arial"/>
              <a:sym typeface="Arial"/>
            </a:endParaRPr>
          </a:p>
        </p:txBody>
      </p:sp>
      <p:sp>
        <p:nvSpPr>
          <p:cNvPr id="312" name="Google Shape;31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el video se analizan los mecanismos de desconexión moral. </a:t>
            </a:r>
            <a:endParaRPr/>
          </a:p>
        </p:txBody>
      </p:sp>
      <p:sp>
        <p:nvSpPr>
          <p:cNvPr id="322" name="Google Shape;322;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5" name="Google Shape;33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 name="Google Shape;7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ES" sz="1200">
                <a:solidFill>
                  <a:srgbClr val="262626"/>
                </a:solidFill>
                <a:latin typeface="Calibri"/>
                <a:ea typeface="Calibri"/>
                <a:cs typeface="Calibri"/>
                <a:sym typeface="Calibri"/>
              </a:rPr>
              <a:t>DAMIANO, Franco Javier. </a:t>
            </a:r>
            <a:r>
              <a:rPr i="1" lang="es-ES" sz="1200">
                <a:solidFill>
                  <a:srgbClr val="262626"/>
                </a:solidFill>
                <a:latin typeface="Calibri"/>
                <a:ea typeface="Calibri"/>
                <a:cs typeface="Calibri"/>
                <a:sym typeface="Calibri"/>
              </a:rPr>
              <a:t>La </a:t>
            </a:r>
            <a:r>
              <a:rPr lang="es-ES" sz="1200">
                <a:solidFill>
                  <a:srgbClr val="262626"/>
                </a:solidFill>
                <a:latin typeface="Calibri"/>
                <a:ea typeface="Calibri"/>
                <a:cs typeface="Calibri"/>
                <a:sym typeface="Calibri"/>
              </a:rPr>
              <a:t>doble moral</a:t>
            </a:r>
            <a:r>
              <a:rPr i="1" lang="es-ES" sz="1200">
                <a:solidFill>
                  <a:srgbClr val="262626"/>
                </a:solidFill>
                <a:latin typeface="Calibri"/>
                <a:ea typeface="Calibri"/>
                <a:cs typeface="Calibri"/>
                <a:sym typeface="Calibri"/>
              </a:rPr>
              <a:t> en acción. </a:t>
            </a:r>
            <a:r>
              <a:rPr lang="es-ES" sz="1200">
                <a:solidFill>
                  <a:srgbClr val="262626"/>
                </a:solidFill>
                <a:latin typeface="Calibri"/>
                <a:ea typeface="Calibri"/>
                <a:cs typeface="Calibri"/>
                <a:sym typeface="Calibri"/>
              </a:rPr>
              <a:t>Buenos Aires, 2012 </a:t>
            </a:r>
            <a:endParaRPr sz="1200">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43" name="Google Shape;34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52" name="Google Shape;352;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ES" sz="1600">
                <a:latin typeface="Calibri"/>
                <a:ea typeface="Calibri"/>
                <a:cs typeface="Calibri"/>
                <a:sym typeface="Calibri"/>
              </a:rPr>
              <a:t>En el video se analiza lo que se entiende por doble moral. </a:t>
            </a:r>
            <a:endParaRPr/>
          </a:p>
        </p:txBody>
      </p:sp>
      <p:sp>
        <p:nvSpPr>
          <p:cNvPr id="362" name="Google Shape;36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4" name="Google Shape;384;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 name="Google Shape;8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3175" rtl="0" algn="l">
              <a:spcBef>
                <a:spcPts val="0"/>
              </a:spcBef>
              <a:spcAft>
                <a:spcPts val="0"/>
              </a:spcAft>
              <a:buNone/>
            </a:pPr>
            <a:r>
              <a:rPr lang="es-ES" sz="1200">
                <a:solidFill>
                  <a:srgbClr val="262626"/>
                </a:solidFill>
                <a:latin typeface="Calibri"/>
                <a:ea typeface="Calibri"/>
                <a:cs typeface="Calibri"/>
                <a:sym typeface="Calibri"/>
              </a:rPr>
              <a:t>ETKIN, Jorge Ricardo: </a:t>
            </a:r>
            <a:r>
              <a:rPr i="1" lang="es-ES" sz="1200">
                <a:solidFill>
                  <a:srgbClr val="262626"/>
                </a:solidFill>
                <a:latin typeface="Calibri"/>
                <a:ea typeface="Calibri"/>
                <a:cs typeface="Calibri"/>
                <a:sym typeface="Calibri"/>
              </a:rPr>
              <a:t>La doble moral de las organizaciones - </a:t>
            </a:r>
            <a:r>
              <a:rPr lang="es-ES" sz="1200">
                <a:solidFill>
                  <a:srgbClr val="262626"/>
                </a:solidFill>
                <a:latin typeface="Calibri"/>
                <a:ea typeface="Calibri"/>
                <a:cs typeface="Calibri"/>
                <a:sym typeface="Calibri"/>
              </a:rPr>
              <a:t>Madrid, 1993  </a:t>
            </a:r>
            <a:endParaRPr/>
          </a:p>
          <a:p>
            <a:pPr indent="0" lvl="0" marL="3175" rtl="0" algn="l">
              <a:spcBef>
                <a:spcPts val="0"/>
              </a:spcBef>
              <a:spcAft>
                <a:spcPts val="0"/>
              </a:spcAft>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p:txBody>
      </p:sp>
      <p:sp>
        <p:nvSpPr>
          <p:cNvPr id="91" name="Google Shape;9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99" name="Google Shape;9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9525" rtl="0" algn="l">
              <a:spcBef>
                <a:spcPts val="0"/>
              </a:spcBef>
              <a:spcAft>
                <a:spcPts val="0"/>
              </a:spcAft>
              <a:buNone/>
            </a:pPr>
            <a:r>
              <a:rPr lang="es-ES" sz="1200">
                <a:solidFill>
                  <a:srgbClr val="262626"/>
                </a:solidFill>
                <a:latin typeface="Calibri"/>
                <a:ea typeface="Calibri"/>
                <a:cs typeface="Calibri"/>
                <a:sym typeface="Calibri"/>
              </a:rPr>
              <a:t>FERRATER MORA, José. </a:t>
            </a:r>
            <a:r>
              <a:rPr i="1" lang="es-ES" sz="1200">
                <a:solidFill>
                  <a:srgbClr val="262626"/>
                </a:solidFill>
                <a:latin typeface="Calibri"/>
                <a:ea typeface="Calibri"/>
                <a:cs typeface="Calibri"/>
                <a:sym typeface="Calibri"/>
              </a:rPr>
              <a:t>Diccionario de Filosofía. </a:t>
            </a:r>
            <a:r>
              <a:rPr lang="es-ES" sz="1200">
                <a:solidFill>
                  <a:srgbClr val="262626"/>
                </a:solidFill>
                <a:latin typeface="Calibri"/>
                <a:ea typeface="Calibri"/>
                <a:cs typeface="Calibri"/>
                <a:sym typeface="Calibri"/>
              </a:rPr>
              <a:t>Buenos Aires, 1956 </a:t>
            </a:r>
            <a:endParaRPr b="1" sz="1200">
              <a:solidFill>
                <a:srgbClr val="262626"/>
              </a:solidFill>
              <a:latin typeface="Calibri"/>
              <a:ea typeface="Calibri"/>
              <a:cs typeface="Calibri"/>
              <a:sym typeface="Calibri"/>
            </a:endParaRPr>
          </a:p>
        </p:txBody>
      </p:sp>
      <p:sp>
        <p:nvSpPr>
          <p:cNvPr id="108" name="Google Shape;10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24" name="Google Shape;12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b="0" i="0" lang="es-ES" sz="1200">
                <a:solidFill>
                  <a:schemeClr val="dk1"/>
                </a:solidFill>
                <a:latin typeface="Calibri"/>
                <a:ea typeface="Calibri"/>
                <a:cs typeface="Calibri"/>
                <a:sym typeface="Calibri"/>
              </a:rPr>
              <a:t>Imagen(es) utilizada(s) con licencia de Shutterstock.com.</a:t>
            </a:r>
            <a:endParaRPr sz="1200">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33" name="Google Shape;13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0"/>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600">
                <a:solidFill>
                  <a:srgbClr val="7F7F7F"/>
                </a:solidFill>
                <a:latin typeface="Arial"/>
                <a:ea typeface="Arial"/>
                <a:cs typeface="Arial"/>
                <a:sym typeface="Arial"/>
              </a:rPr>
              <a:t>© ISIL. Todos los derechos reservados</a:t>
            </a:r>
            <a:endParaRPr/>
          </a:p>
        </p:txBody>
      </p:sp>
      <p:pic>
        <p:nvPicPr>
          <p:cNvPr id="16" name="Google Shape;16;p40"/>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40"/>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rgbClr val="7F7F7F"/>
                </a:solidFill>
                <a:latin typeface="Calibri"/>
                <a:ea typeface="Calibri"/>
                <a:cs typeface="Calibri"/>
                <a:sym typeface="Calibri"/>
              </a:rPr>
              <a:t>ÉTICA PROFESIONAL</a:t>
            </a:r>
            <a:r>
              <a:rPr lang="es-ES" sz="800">
                <a:solidFill>
                  <a:srgbClr val="7F7F7F"/>
                </a:solidFill>
                <a:latin typeface="Calibri"/>
                <a:ea typeface="Calibri"/>
                <a:cs typeface="Calibri"/>
                <a:sym typeface="Calibri"/>
              </a:rPr>
              <a:t>  </a:t>
            </a:r>
            <a:r>
              <a:rPr lang="es-ES" sz="800">
                <a:solidFill>
                  <a:srgbClr val="7F7F7F"/>
                </a:solidFill>
                <a:latin typeface="Calibri"/>
                <a:ea typeface="Calibri"/>
                <a:cs typeface="Calibri"/>
                <a:sym typeface="Calibri"/>
              </a:rPr>
              <a:t>•  SESIÓN 02</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19" name="Shape 19"/>
        <p:cNvGrpSpPr/>
        <p:nvPr/>
      </p:nvGrpSpPr>
      <p:grpSpPr>
        <a:xfrm>
          <a:off x="0" y="0"/>
          <a:ext cx="0" cy="0"/>
          <a:chOff x="0" y="0"/>
          <a:chExt cx="0" cy="0"/>
        </a:xfrm>
      </p:grpSpPr>
      <p:sp>
        <p:nvSpPr>
          <p:cNvPr id="20" name="Google Shape;20;p4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600">
                <a:solidFill>
                  <a:srgbClr val="7F7F7F"/>
                </a:solidFill>
                <a:latin typeface="Arial"/>
                <a:ea typeface="Arial"/>
                <a:cs typeface="Arial"/>
                <a:sym typeface="Arial"/>
              </a:rPr>
              <a:t>© ISIL. Todos los derechos reservados</a:t>
            </a:r>
            <a:endParaRPr/>
          </a:p>
        </p:txBody>
      </p:sp>
      <p:pic>
        <p:nvPicPr>
          <p:cNvPr id="21" name="Google Shape;21;p42"/>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22" name="Google Shape;22;p42"/>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rgbClr val="7F7F7F"/>
                </a:solidFill>
                <a:latin typeface="Calibri"/>
                <a:ea typeface="Calibri"/>
                <a:cs typeface="Calibri"/>
                <a:sym typeface="Calibri"/>
              </a:rPr>
              <a:t>ÉTICA PROFESIONAL</a:t>
            </a:r>
            <a:r>
              <a:rPr lang="es-ES" sz="800">
                <a:solidFill>
                  <a:srgbClr val="7F7F7F"/>
                </a:solidFill>
                <a:latin typeface="Calibri"/>
                <a:ea typeface="Calibri"/>
                <a:cs typeface="Calibri"/>
                <a:sym typeface="Calibri"/>
              </a:rPr>
              <a:t>  </a:t>
            </a:r>
            <a:r>
              <a:rPr lang="es-ES" sz="800">
                <a:solidFill>
                  <a:srgbClr val="7F7F7F"/>
                </a:solidFill>
                <a:latin typeface="Calibri"/>
                <a:ea typeface="Calibri"/>
                <a:cs typeface="Calibri"/>
                <a:sym typeface="Calibri"/>
              </a:rPr>
              <a:t>•  SESIÓN 02</a:t>
            </a:r>
            <a:endParaRPr sz="800">
              <a:solidFill>
                <a:srgbClr val="7F7F7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3"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24" name="Shape 24"/>
        <p:cNvGrpSpPr/>
        <p:nvPr/>
      </p:nvGrpSpPr>
      <p:grpSpPr>
        <a:xfrm>
          <a:off x="0" y="0"/>
          <a:ext cx="0" cy="0"/>
          <a:chOff x="0" y="0"/>
          <a:chExt cx="0" cy="0"/>
        </a:xfrm>
      </p:grpSpPr>
      <p:sp>
        <p:nvSpPr>
          <p:cNvPr id="25" name="Google Shape;25;p44"/>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 name="Google Shape;26;p44"/>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 name="Google Shape;27;p44"/>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44"/>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44"/>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888888"/>
                </a:solidFill>
                <a:latin typeface="Arial"/>
                <a:ea typeface="Arial"/>
                <a:cs typeface="Arial"/>
                <a:sym typeface="Arial"/>
              </a:defRPr>
            </a:lvl1pPr>
            <a:lvl2pPr indent="0" lvl="1" marL="0" marR="0" rtl="0" algn="l">
              <a:spcBef>
                <a:spcPts val="0"/>
              </a:spcBef>
              <a:spcAft>
                <a:spcPts val="0"/>
              </a:spcAft>
              <a:buNone/>
              <a:defRPr sz="1800">
                <a:solidFill>
                  <a:srgbClr val="888888"/>
                </a:solidFill>
                <a:latin typeface="Arial"/>
                <a:ea typeface="Arial"/>
                <a:cs typeface="Arial"/>
                <a:sym typeface="Arial"/>
              </a:defRPr>
            </a:lvl2pPr>
            <a:lvl3pPr indent="0" lvl="2" marL="0" marR="0" rtl="0" algn="l">
              <a:spcBef>
                <a:spcPts val="0"/>
              </a:spcBef>
              <a:spcAft>
                <a:spcPts val="0"/>
              </a:spcAft>
              <a:buNone/>
              <a:defRPr sz="1800">
                <a:solidFill>
                  <a:srgbClr val="888888"/>
                </a:solidFill>
                <a:latin typeface="Arial"/>
                <a:ea typeface="Arial"/>
                <a:cs typeface="Arial"/>
                <a:sym typeface="Arial"/>
              </a:defRPr>
            </a:lvl3pPr>
            <a:lvl4pPr indent="0" lvl="3" marL="0" marR="0" rtl="0" algn="l">
              <a:spcBef>
                <a:spcPts val="0"/>
              </a:spcBef>
              <a:spcAft>
                <a:spcPts val="0"/>
              </a:spcAft>
              <a:buNone/>
              <a:defRPr sz="1800">
                <a:solidFill>
                  <a:srgbClr val="888888"/>
                </a:solidFill>
                <a:latin typeface="Arial"/>
                <a:ea typeface="Arial"/>
                <a:cs typeface="Arial"/>
                <a:sym typeface="Arial"/>
              </a:defRPr>
            </a:lvl4pPr>
            <a:lvl5pPr indent="0" lvl="4" marL="0" marR="0" rtl="0" algn="l">
              <a:spcBef>
                <a:spcPts val="0"/>
              </a:spcBef>
              <a:spcAft>
                <a:spcPts val="0"/>
              </a:spcAft>
              <a:buNone/>
              <a:defRPr sz="1800">
                <a:solidFill>
                  <a:srgbClr val="888888"/>
                </a:solidFill>
                <a:latin typeface="Arial"/>
                <a:ea typeface="Arial"/>
                <a:cs typeface="Arial"/>
                <a:sym typeface="Arial"/>
              </a:defRPr>
            </a:lvl5pPr>
            <a:lvl6pPr indent="0" lvl="5" marL="0" marR="0" rtl="0" algn="l">
              <a:spcBef>
                <a:spcPts val="0"/>
              </a:spcBef>
              <a:spcAft>
                <a:spcPts val="0"/>
              </a:spcAft>
              <a:buNone/>
              <a:defRPr sz="1800">
                <a:solidFill>
                  <a:srgbClr val="888888"/>
                </a:solidFill>
                <a:latin typeface="Arial"/>
                <a:ea typeface="Arial"/>
                <a:cs typeface="Arial"/>
                <a:sym typeface="Arial"/>
              </a:defRPr>
            </a:lvl6pPr>
            <a:lvl7pPr indent="0" lvl="6" marL="0" marR="0" rtl="0" algn="l">
              <a:spcBef>
                <a:spcPts val="0"/>
              </a:spcBef>
              <a:spcAft>
                <a:spcPts val="0"/>
              </a:spcAft>
              <a:buNone/>
              <a:defRPr sz="1800">
                <a:solidFill>
                  <a:srgbClr val="888888"/>
                </a:solidFill>
                <a:latin typeface="Arial"/>
                <a:ea typeface="Arial"/>
                <a:cs typeface="Arial"/>
                <a:sym typeface="Arial"/>
              </a:defRPr>
            </a:lvl7pPr>
            <a:lvl8pPr indent="0" lvl="7" marL="0" marR="0" rtl="0" algn="l">
              <a:spcBef>
                <a:spcPts val="0"/>
              </a:spcBef>
              <a:spcAft>
                <a:spcPts val="0"/>
              </a:spcAft>
              <a:buNone/>
              <a:defRPr sz="1800">
                <a:solidFill>
                  <a:srgbClr val="888888"/>
                </a:solidFill>
                <a:latin typeface="Arial"/>
                <a:ea typeface="Arial"/>
                <a:cs typeface="Arial"/>
                <a:sym typeface="Arial"/>
              </a:defRPr>
            </a:lvl8pPr>
            <a:lvl9pPr indent="0" lvl="8" marL="0" marR="0" rtl="0" algn="l">
              <a:spcBef>
                <a:spcPts val="0"/>
              </a:spcBef>
              <a:spcAft>
                <a:spcPts val="0"/>
              </a:spcAft>
              <a:buNone/>
              <a:defRPr sz="18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38"/>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800" u="none" cap="none" strike="noStrike">
                <a:solidFill>
                  <a:srgbClr val="7F7F7F"/>
                </a:solidFill>
                <a:latin typeface="Calibri"/>
                <a:ea typeface="Calibri"/>
                <a:cs typeface="Calibri"/>
                <a:sym typeface="Calibri"/>
              </a:rPr>
              <a:t>ÉTICA PROFESIONAL  •  SESIÓN 02</a:t>
            </a:r>
            <a:endParaRPr sz="800">
              <a:solidFill>
                <a:srgbClr val="7F7F7F"/>
              </a:solidFill>
              <a:latin typeface="Calibri"/>
              <a:ea typeface="Calibri"/>
              <a:cs typeface="Calibri"/>
              <a:sym typeface="Calibri"/>
            </a:endParaRPr>
          </a:p>
        </p:txBody>
      </p:sp>
      <p:pic>
        <p:nvPicPr>
          <p:cNvPr id="12" name="Google Shape;12;p38"/>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4.png"/><Relationship Id="rId13" Type="http://schemas.openxmlformats.org/officeDocument/2006/relationships/image" Target="../media/image2.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5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20.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9.png"/><Relationship Id="rId5" Type="http://schemas.openxmlformats.org/officeDocument/2006/relationships/image" Target="../media/image20.png"/><Relationship Id="rId6"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 name="Google Shape;37;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8" name="Google Shape;38;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900">
                <a:solidFill>
                  <a:srgbClr val="6C6D6C"/>
                </a:solidFill>
                <a:latin typeface="Calibri"/>
                <a:ea typeface="Calibri"/>
                <a:cs typeface="Calibri"/>
                <a:sym typeface="Calibri"/>
              </a:rPr>
              <a:t>ÉTICA PROFESIONAL</a:t>
            </a:r>
            <a:endParaRPr/>
          </a:p>
        </p:txBody>
      </p:sp>
      <p:pic>
        <p:nvPicPr>
          <p:cNvPr id="39" name="Google Shape;39;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40" name="Google Shape;40;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41" name="Google Shape;41;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42" name="Google Shape;42;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43" name="Google Shape;43;p1"/>
          <p:cNvSpPr/>
          <p:nvPr/>
        </p:nvSpPr>
        <p:spPr>
          <a:xfrm>
            <a:off x="503239" y="2177570"/>
            <a:ext cx="3056852" cy="34471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ES" sz="2800">
                <a:solidFill>
                  <a:schemeClr val="dk1"/>
                </a:solidFill>
                <a:latin typeface="Arial"/>
                <a:ea typeface="Arial"/>
                <a:cs typeface="Arial"/>
                <a:sym typeface="Arial"/>
              </a:rPr>
              <a:t>LA MORAL</a:t>
            </a:r>
            <a:endParaRPr/>
          </a:p>
        </p:txBody>
      </p:sp>
      <p:sp>
        <p:nvSpPr>
          <p:cNvPr id="44" name="Google Shape;44;p1"/>
          <p:cNvSpPr/>
          <p:nvPr/>
        </p:nvSpPr>
        <p:spPr>
          <a:xfrm>
            <a:off x="503237" y="3264201"/>
            <a:ext cx="2872771" cy="886397"/>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ECC602"/>
              </a:buClr>
              <a:buSzPts val="1200"/>
              <a:buFont typeface="Arial"/>
              <a:buChar char="•"/>
            </a:pPr>
            <a:r>
              <a:rPr lang="es-ES" sz="1200">
                <a:solidFill>
                  <a:schemeClr val="dk1"/>
                </a:solidFill>
                <a:latin typeface="Arial"/>
                <a:ea typeface="Arial"/>
                <a:cs typeface="Arial"/>
                <a:sym typeface="Arial"/>
              </a:rPr>
              <a:t>Tipos morales: moral, amoral </a:t>
            </a:r>
            <a:r>
              <a:rPr lang="es-ES" sz="1200">
                <a:solidFill>
                  <a:schemeClr val="dk1"/>
                </a:solidFill>
              </a:rPr>
              <a:t>e</a:t>
            </a:r>
            <a:r>
              <a:rPr lang="es-ES" sz="1200">
                <a:solidFill>
                  <a:schemeClr val="dk1"/>
                </a:solidFill>
                <a:latin typeface="Arial"/>
                <a:ea typeface="Arial"/>
                <a:cs typeface="Arial"/>
                <a:sym typeface="Arial"/>
              </a:rPr>
              <a:t> inmoral </a:t>
            </a:r>
            <a:endParaRPr/>
          </a:p>
          <a:p>
            <a:pPr indent="-171450" lvl="0" marL="171450" marR="0" rtl="0" algn="l">
              <a:lnSpc>
                <a:spcPct val="120000"/>
              </a:lnSpc>
              <a:spcBef>
                <a:spcPts val="0"/>
              </a:spcBef>
              <a:spcAft>
                <a:spcPts val="0"/>
              </a:spcAft>
              <a:buClr>
                <a:srgbClr val="ECC602"/>
              </a:buClr>
              <a:buSzPts val="1200"/>
              <a:buFont typeface="Arial"/>
              <a:buChar char="•"/>
            </a:pPr>
            <a:r>
              <a:rPr lang="es-ES" sz="1200">
                <a:solidFill>
                  <a:schemeClr val="dk1"/>
                </a:solidFill>
                <a:latin typeface="Arial"/>
                <a:ea typeface="Arial"/>
                <a:cs typeface="Arial"/>
                <a:sym typeface="Arial"/>
              </a:rPr>
              <a:t>Desconexión moral </a:t>
            </a:r>
            <a:endParaRPr/>
          </a:p>
          <a:p>
            <a:pPr indent="-171450" lvl="0" marL="171450" marR="0" rtl="0" algn="l">
              <a:lnSpc>
                <a:spcPct val="120000"/>
              </a:lnSpc>
              <a:spcBef>
                <a:spcPts val="0"/>
              </a:spcBef>
              <a:spcAft>
                <a:spcPts val="0"/>
              </a:spcAft>
              <a:buClr>
                <a:srgbClr val="ECC602"/>
              </a:buClr>
              <a:buSzPts val="1200"/>
              <a:buFont typeface="Arial"/>
              <a:buChar char="•"/>
            </a:pPr>
            <a:r>
              <a:rPr lang="es-ES" sz="1200">
                <a:solidFill>
                  <a:schemeClr val="dk1"/>
                </a:solidFill>
                <a:latin typeface="Arial"/>
                <a:ea typeface="Arial"/>
                <a:cs typeface="Arial"/>
                <a:sym typeface="Arial"/>
              </a:rPr>
              <a:t>Doble moral </a:t>
            </a:r>
            <a:endParaRPr/>
          </a:p>
        </p:txBody>
      </p:sp>
      <p:sp>
        <p:nvSpPr>
          <p:cNvPr id="45" name="Google Shape;45;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F7CE38"/>
                </a:solidFill>
                <a:latin typeface="Calibri"/>
                <a:ea typeface="Calibri"/>
                <a:cs typeface="Calibri"/>
                <a:sym typeface="Calibri"/>
              </a:rPr>
              <a:t>SESIÓN 02</a:t>
            </a:r>
            <a:endParaRPr b="1" sz="2000">
              <a:solidFill>
                <a:srgbClr val="F7CE38"/>
              </a:solidFill>
              <a:latin typeface="Calibri"/>
              <a:ea typeface="Calibri"/>
              <a:cs typeface="Calibri"/>
              <a:sym typeface="Calibri"/>
            </a:endParaRPr>
          </a:p>
        </p:txBody>
      </p:sp>
      <p:pic>
        <p:nvPicPr>
          <p:cNvPr id="46" name="Google Shape;46;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7" name="Google Shape;47;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8" name="Google Shape;48;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9" name="Google Shape;49;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50" name="Google Shape;50;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51" name="Google Shape;51;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52" name="Google Shape;52;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53" name="Google Shape;53;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4" name="Google Shape;54;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5" name="Google Shape;55;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6" name="Google Shape;56;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7" name="Google Shape;57;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0"/>
          <p:cNvPicPr preferRelativeResize="0"/>
          <p:nvPr/>
        </p:nvPicPr>
        <p:blipFill rotWithShape="1">
          <a:blip r:embed="rId3">
            <a:alphaModFix/>
          </a:blip>
          <a:srcRect b="0" l="0" r="0" t="0"/>
          <a:stretch/>
        </p:blipFill>
        <p:spPr>
          <a:xfrm>
            <a:off x="503238" y="912813"/>
            <a:ext cx="8172450" cy="4321174"/>
          </a:xfrm>
          <a:prstGeom prst="rect">
            <a:avLst/>
          </a:prstGeom>
          <a:noFill/>
          <a:ln>
            <a:noFill/>
          </a:ln>
        </p:spPr>
      </p:pic>
      <p:sp>
        <p:nvSpPr>
          <p:cNvPr id="144" name="Google Shape;144;p10"/>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sp>
        <p:nvSpPr>
          <p:cNvPr id="145" name="Google Shape;145;p10"/>
          <p:cNvSpPr/>
          <p:nvPr/>
        </p:nvSpPr>
        <p:spPr>
          <a:xfrm>
            <a:off x="852875" y="2676834"/>
            <a:ext cx="1851597" cy="381986"/>
          </a:xfrm>
          <a:prstGeom prst="roundRect">
            <a:avLst>
              <a:gd fmla="val 33331"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500">
                <a:solidFill>
                  <a:schemeClr val="lt1"/>
                </a:solidFill>
                <a:latin typeface="Calibri"/>
                <a:ea typeface="Calibri"/>
                <a:cs typeface="Calibri"/>
                <a:sym typeface="Calibri"/>
              </a:rPr>
              <a:t>INMORAL </a:t>
            </a:r>
            <a:endParaRPr/>
          </a:p>
        </p:txBody>
      </p:sp>
      <p:sp>
        <p:nvSpPr>
          <p:cNvPr id="146" name="Google Shape;146;p10"/>
          <p:cNvSpPr/>
          <p:nvPr/>
        </p:nvSpPr>
        <p:spPr>
          <a:xfrm>
            <a:off x="3663664" y="1788018"/>
            <a:ext cx="1851597" cy="381986"/>
          </a:xfrm>
          <a:prstGeom prst="roundRect">
            <a:avLst>
              <a:gd fmla="val 33331"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500">
                <a:solidFill>
                  <a:schemeClr val="lt1"/>
                </a:solidFill>
                <a:latin typeface="Calibri"/>
                <a:ea typeface="Calibri"/>
                <a:cs typeface="Calibri"/>
                <a:sym typeface="Calibri"/>
              </a:rPr>
              <a:t>AMORAL</a:t>
            </a:r>
            <a:endParaRPr/>
          </a:p>
        </p:txBody>
      </p:sp>
      <p:sp>
        <p:nvSpPr>
          <p:cNvPr id="147" name="Google Shape;147;p10"/>
          <p:cNvSpPr/>
          <p:nvPr/>
        </p:nvSpPr>
        <p:spPr>
          <a:xfrm>
            <a:off x="6483924" y="2676834"/>
            <a:ext cx="1851597" cy="381986"/>
          </a:xfrm>
          <a:prstGeom prst="roundRect">
            <a:avLst>
              <a:gd fmla="val 33331" name="adj"/>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500">
                <a:solidFill>
                  <a:schemeClr val="lt1"/>
                </a:solidFill>
                <a:latin typeface="Calibri"/>
                <a:ea typeface="Calibri"/>
                <a:cs typeface="Calibri"/>
                <a:sym typeface="Calibri"/>
              </a:rPr>
              <a:t>MORAL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sp>
        <p:nvSpPr>
          <p:cNvPr id="154" name="Google Shape;154;p11"/>
          <p:cNvSpPr txBox="1"/>
          <p:nvPr/>
        </p:nvSpPr>
        <p:spPr>
          <a:xfrm>
            <a:off x="506701" y="916277"/>
            <a:ext cx="3263915" cy="204671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92C24E"/>
                </a:solidFill>
                <a:latin typeface="Calibri"/>
                <a:ea typeface="Calibri"/>
                <a:cs typeface="Calibri"/>
                <a:sym typeface="Calibri"/>
              </a:rPr>
              <a:t>LO INMORAL </a:t>
            </a:r>
            <a:endParaRPr/>
          </a:p>
          <a:p>
            <a:pPr indent="0" lvl="0" marL="11112" marR="0" rtl="0" algn="l">
              <a:spcBef>
                <a:spcPts val="600"/>
              </a:spcBef>
              <a:spcAft>
                <a:spcPts val="0"/>
              </a:spcAft>
              <a:buNone/>
            </a:pPr>
            <a:r>
              <a:rPr lang="es-ES" sz="1600">
                <a:solidFill>
                  <a:srgbClr val="262626"/>
                </a:solidFill>
                <a:latin typeface="Calibri"/>
                <a:ea typeface="Calibri"/>
                <a:cs typeface="Calibri"/>
                <a:sym typeface="Calibri"/>
              </a:rPr>
              <a:t>Para Ferrater Mora, lo inmoral </a:t>
            </a:r>
            <a:br>
              <a:rPr lang="es-ES" sz="1600">
                <a:solidFill>
                  <a:srgbClr val="262626"/>
                </a:solidFill>
                <a:latin typeface="Calibri"/>
                <a:ea typeface="Calibri"/>
                <a:cs typeface="Calibri"/>
                <a:sym typeface="Calibri"/>
              </a:rPr>
            </a:br>
            <a:r>
              <a:rPr lang="es-ES" sz="1600">
                <a:solidFill>
                  <a:srgbClr val="262626"/>
                </a:solidFill>
                <a:latin typeface="Calibri"/>
                <a:ea typeface="Calibri"/>
                <a:cs typeface="Calibri"/>
                <a:sym typeface="Calibri"/>
              </a:rPr>
              <a:t>“se coloca frente a una determinada tabla de valores morales en una actitud negativa, con lo cual no se elimina la posibilidad de una ulterior actitud positiva frente a una tabla distinta o contraria”.</a:t>
            </a:r>
            <a:endParaRPr/>
          </a:p>
        </p:txBody>
      </p:sp>
      <p:pic>
        <p:nvPicPr>
          <p:cNvPr id="155" name="Google Shape;155;p11"/>
          <p:cNvPicPr preferRelativeResize="0"/>
          <p:nvPr/>
        </p:nvPicPr>
        <p:blipFill rotWithShape="1">
          <a:blip r:embed="rId3">
            <a:alphaModFix/>
          </a:blip>
          <a:srcRect b="0" l="6663" r="14900" t="0"/>
          <a:stretch/>
        </p:blipFill>
        <p:spPr>
          <a:xfrm>
            <a:off x="4067175" y="912813"/>
            <a:ext cx="5084057" cy="432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sp>
        <p:nvSpPr>
          <p:cNvPr id="162" name="Google Shape;162;p12"/>
          <p:cNvSpPr txBox="1"/>
          <p:nvPr/>
        </p:nvSpPr>
        <p:spPr>
          <a:xfrm>
            <a:off x="506701" y="916277"/>
            <a:ext cx="3309649" cy="180049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714FA0"/>
                </a:solidFill>
                <a:latin typeface="Calibri"/>
                <a:ea typeface="Calibri"/>
                <a:cs typeface="Calibri"/>
                <a:sym typeface="Calibri"/>
              </a:rPr>
              <a:t>LO AMORAL </a:t>
            </a:r>
            <a:endParaRPr/>
          </a:p>
          <a:p>
            <a:pPr indent="0" lvl="0" marL="11112" marR="0" rtl="0" algn="l">
              <a:spcBef>
                <a:spcPts val="600"/>
              </a:spcBef>
              <a:spcAft>
                <a:spcPts val="0"/>
              </a:spcAft>
              <a:buNone/>
            </a:pPr>
            <a:r>
              <a:rPr lang="es-ES" sz="1600">
                <a:solidFill>
                  <a:srgbClr val="262626"/>
                </a:solidFill>
                <a:latin typeface="Calibri"/>
                <a:ea typeface="Calibri"/>
                <a:cs typeface="Calibri"/>
                <a:sym typeface="Calibri"/>
              </a:rPr>
              <a:t>Para Etkin: “el enfoque amoral se </a:t>
            </a:r>
            <a:br>
              <a:rPr lang="es-ES" sz="1600">
                <a:solidFill>
                  <a:srgbClr val="262626"/>
                </a:solidFill>
                <a:latin typeface="Calibri"/>
                <a:ea typeface="Calibri"/>
                <a:cs typeface="Calibri"/>
                <a:sym typeface="Calibri"/>
              </a:rPr>
            </a:br>
            <a:r>
              <a:rPr lang="es-ES" sz="1600">
                <a:solidFill>
                  <a:srgbClr val="262626"/>
                </a:solidFill>
                <a:latin typeface="Calibri"/>
                <a:ea typeface="Calibri"/>
                <a:cs typeface="Calibri"/>
                <a:sym typeface="Calibri"/>
              </a:rPr>
              <a:t>basa en la perspectiva autónoma del comportamiento. Las personas se desentienden y consideran que su libertad está más allá de los deberes y obligaciones sociales”.</a:t>
            </a:r>
            <a:endParaRPr/>
          </a:p>
        </p:txBody>
      </p:sp>
      <p:pic>
        <p:nvPicPr>
          <p:cNvPr id="163" name="Google Shape;163;p12"/>
          <p:cNvPicPr preferRelativeResize="0"/>
          <p:nvPr/>
        </p:nvPicPr>
        <p:blipFill rotWithShape="1">
          <a:blip r:embed="rId3">
            <a:alphaModFix/>
          </a:blip>
          <a:srcRect b="0" l="0" r="0" t="0"/>
          <a:stretch/>
        </p:blipFill>
        <p:spPr>
          <a:xfrm>
            <a:off x="4067175" y="916277"/>
            <a:ext cx="5076826" cy="43177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id="169" name="Google Shape;169;p13"/>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170" name="Google Shape;170;p13"/>
          <p:cNvPicPr preferRelativeResize="0"/>
          <p:nvPr/>
        </p:nvPicPr>
        <p:blipFill rotWithShape="1">
          <a:blip r:embed="rId4">
            <a:alphaModFix/>
          </a:blip>
          <a:srcRect b="15672" l="0" r="0" t="0"/>
          <a:stretch/>
        </p:blipFill>
        <p:spPr>
          <a:xfrm>
            <a:off x="1625441" y="1117109"/>
            <a:ext cx="5875385" cy="2786925"/>
          </a:xfrm>
          <a:prstGeom prst="roundRect">
            <a:avLst>
              <a:gd fmla="val 13471" name="adj"/>
            </a:avLst>
          </a:prstGeom>
          <a:noFill/>
          <a:ln>
            <a:noFill/>
          </a:ln>
        </p:spPr>
      </p:pic>
      <p:sp>
        <p:nvSpPr>
          <p:cNvPr id="171" name="Google Shape;171;p13"/>
          <p:cNvSpPr txBox="1"/>
          <p:nvPr/>
        </p:nvSpPr>
        <p:spPr>
          <a:xfrm>
            <a:off x="1499337" y="4371232"/>
            <a:ext cx="6001491"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¿QUÉ ES HACER LO CORRECTO? - EL LADO MORAL DEL HOMICIDIO</a:t>
            </a:r>
            <a:endParaRPr/>
          </a:p>
          <a:p>
            <a:pPr indent="222250" lvl="0" marL="0" marR="0" rtl="0" algn="l">
              <a:spcBef>
                <a:spcPts val="600"/>
              </a:spcBef>
              <a:spcAft>
                <a:spcPts val="0"/>
              </a:spcAft>
              <a:buNone/>
            </a:pPr>
            <a:r>
              <a:rPr lang="es-ES" sz="1050">
                <a:solidFill>
                  <a:srgbClr val="A5A5A5"/>
                </a:solidFill>
                <a:latin typeface="Calibri"/>
                <a:ea typeface="Calibri"/>
                <a:cs typeface="Calibri"/>
                <a:sym typeface="Calibri"/>
              </a:rPr>
              <a:t>https://www.youtube.com/watch?v=GeHcXYQcXXo </a:t>
            </a:r>
            <a:endParaRPr sz="1050">
              <a:solidFill>
                <a:srgbClr val="A5A5A5"/>
              </a:solidFill>
              <a:latin typeface="Calibri"/>
              <a:ea typeface="Calibri"/>
              <a:cs typeface="Calibri"/>
              <a:sym typeface="Calibri"/>
            </a:endParaRPr>
          </a:p>
        </p:txBody>
      </p:sp>
      <p:sp>
        <p:nvSpPr>
          <p:cNvPr id="172" name="Google Shape;172;p13"/>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173" name="Google Shape;173;p13"/>
          <p:cNvGrpSpPr/>
          <p:nvPr/>
        </p:nvGrpSpPr>
        <p:grpSpPr>
          <a:xfrm>
            <a:off x="514858" y="499074"/>
            <a:ext cx="131794" cy="132296"/>
            <a:chOff x="511902" y="912279"/>
            <a:chExt cx="281320" cy="282391"/>
          </a:xfrm>
        </p:grpSpPr>
        <p:sp>
          <p:nvSpPr>
            <p:cNvPr id="174" name="Google Shape;174;p13"/>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5" name="Google Shape;175;p13"/>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176" name="Google Shape;176;p13"/>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1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DESCONEXIÓN</a:t>
            </a:r>
            <a:r>
              <a:rPr b="1" lang="es-ES" sz="2800">
                <a:solidFill>
                  <a:schemeClr val="lt1"/>
                </a:solidFill>
                <a:latin typeface="Arial"/>
                <a:ea typeface="Arial"/>
                <a:cs typeface="Arial"/>
                <a:sym typeface="Arial"/>
              </a:rPr>
              <a:t> </a:t>
            </a:r>
            <a:br>
              <a:rPr b="1" lang="es-ES" sz="2800">
                <a:solidFill>
                  <a:schemeClr val="lt1"/>
                </a:solidFill>
                <a:latin typeface="Arial"/>
                <a:ea typeface="Arial"/>
                <a:cs typeface="Arial"/>
                <a:sym typeface="Arial"/>
              </a:rPr>
            </a:br>
            <a:r>
              <a:rPr b="1" lang="es-ES" sz="2800">
                <a:solidFill>
                  <a:schemeClr val="lt1"/>
                </a:solidFill>
                <a:latin typeface="Arial"/>
                <a:ea typeface="Arial"/>
                <a:cs typeface="Arial"/>
                <a:sym typeface="Arial"/>
              </a:rPr>
              <a:t>MORAL</a:t>
            </a:r>
            <a:endParaRPr b="1" sz="1600">
              <a:solidFill>
                <a:schemeClr val="lt1"/>
              </a:solidFill>
              <a:latin typeface="Arial"/>
              <a:ea typeface="Arial"/>
              <a:cs typeface="Arial"/>
              <a:sym typeface="Arial"/>
            </a:endParaRPr>
          </a:p>
        </p:txBody>
      </p:sp>
      <p:pic>
        <p:nvPicPr>
          <p:cNvPr id="184" name="Google Shape;184;p1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191" name="Google Shape;191;p15"/>
          <p:cNvSpPr/>
          <p:nvPr/>
        </p:nvSpPr>
        <p:spPr>
          <a:xfrm>
            <a:off x="3699914" y="912813"/>
            <a:ext cx="4975774"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15"/>
          <p:cNvSpPr/>
          <p:nvPr/>
        </p:nvSpPr>
        <p:spPr>
          <a:xfrm>
            <a:off x="3314432" y="912813"/>
            <a:ext cx="385482" cy="4321175"/>
          </a:xfrm>
          <a:prstGeom prst="rect">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15"/>
          <p:cNvSpPr txBox="1"/>
          <p:nvPr/>
        </p:nvSpPr>
        <p:spPr>
          <a:xfrm>
            <a:off x="4751388" y="2609008"/>
            <a:ext cx="3585788" cy="2046714"/>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rgbClr val="92C24E"/>
                </a:solidFill>
                <a:latin typeface="Calibri"/>
                <a:ea typeface="Calibri"/>
                <a:cs typeface="Calibri"/>
                <a:sym typeface="Calibri"/>
              </a:rPr>
              <a:t>CONTEXTO </a:t>
            </a:r>
            <a:endParaRPr/>
          </a:p>
          <a:p>
            <a:pPr indent="0" lvl="0" marL="11113" marR="0" rtl="0" algn="l">
              <a:spcBef>
                <a:spcPts val="600"/>
              </a:spcBef>
              <a:spcAft>
                <a:spcPts val="0"/>
              </a:spcAft>
              <a:buNone/>
            </a:pPr>
            <a:r>
              <a:rPr lang="es-ES" sz="1600">
                <a:solidFill>
                  <a:schemeClr val="dk1"/>
                </a:solidFill>
                <a:latin typeface="Calibri"/>
                <a:ea typeface="Calibri"/>
                <a:cs typeface="Calibri"/>
                <a:sym typeface="Calibri"/>
              </a:rPr>
              <a:t>Antes de analizar el concepto de desconexión moral y sus ocho mecanismos, propuestos por el psicólogo canadiense Albert Bandura en 1990, debemos entender en qué contexto se desarrolla y aplica dicha idea: en el comportamiento moral de las personas.</a:t>
            </a:r>
            <a:endParaRPr/>
          </a:p>
        </p:txBody>
      </p:sp>
      <p:grpSp>
        <p:nvGrpSpPr>
          <p:cNvPr id="194" name="Google Shape;194;p15"/>
          <p:cNvGrpSpPr/>
          <p:nvPr/>
        </p:nvGrpSpPr>
        <p:grpSpPr>
          <a:xfrm>
            <a:off x="503238" y="912813"/>
            <a:ext cx="3196677" cy="4321175"/>
            <a:chOff x="5300883" y="912813"/>
            <a:chExt cx="3138470" cy="4242493"/>
          </a:xfrm>
        </p:grpSpPr>
        <p:sp>
          <p:nvSpPr>
            <p:cNvPr id="195" name="Google Shape;195;p15"/>
            <p:cNvSpPr/>
            <p:nvPr/>
          </p:nvSpPr>
          <p:spPr>
            <a:xfrm>
              <a:off x="5300883" y="912813"/>
              <a:ext cx="3138470" cy="4242493"/>
            </a:xfrm>
            <a:prstGeom prst="roundRect">
              <a:avLst>
                <a:gd fmla="val 3763"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15"/>
            <p:cNvSpPr txBox="1"/>
            <p:nvPr/>
          </p:nvSpPr>
          <p:spPr>
            <a:xfrm flipH="1">
              <a:off x="5450556" y="4725340"/>
              <a:ext cx="2839124"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lt1"/>
                  </a:solidFill>
                  <a:latin typeface="Calibri"/>
                  <a:ea typeface="Calibri"/>
                  <a:cs typeface="Calibri"/>
                  <a:sym typeface="Calibri"/>
                </a:rPr>
                <a:t>Bandura fue profesor de la Universidad de Stanford. </a:t>
              </a:r>
              <a:endParaRPr/>
            </a:p>
            <a:p>
              <a:pPr indent="0" lvl="0" marL="0" marR="0" rtl="0" algn="l">
                <a:spcBef>
                  <a:spcPts val="0"/>
                </a:spcBef>
                <a:spcAft>
                  <a:spcPts val="0"/>
                </a:spcAft>
                <a:buNone/>
              </a:pPr>
              <a:r>
                <a:rPr lang="es-ES" sz="1000">
                  <a:solidFill>
                    <a:schemeClr val="lt1"/>
                  </a:solidFill>
                  <a:latin typeface="Calibri"/>
                  <a:ea typeface="Calibri"/>
                  <a:cs typeface="Calibri"/>
                  <a:sym typeface="Calibri"/>
                </a:rPr>
                <a:t>(Crédito: Wikipedia)</a:t>
              </a:r>
              <a:endParaRPr/>
            </a:p>
          </p:txBody>
        </p:sp>
      </p:grpSp>
      <p:grpSp>
        <p:nvGrpSpPr>
          <p:cNvPr id="197" name="Google Shape;197;p15"/>
          <p:cNvGrpSpPr/>
          <p:nvPr/>
        </p:nvGrpSpPr>
        <p:grpSpPr>
          <a:xfrm>
            <a:off x="4037779" y="2315632"/>
            <a:ext cx="561161" cy="691897"/>
            <a:chOff x="4338955" y="1417560"/>
            <a:chExt cx="824715" cy="1016852"/>
          </a:xfrm>
        </p:grpSpPr>
        <p:pic>
          <p:nvPicPr>
            <p:cNvPr id="198" name="Google Shape;198;p15"/>
            <p:cNvPicPr preferRelativeResize="0"/>
            <p:nvPr/>
          </p:nvPicPr>
          <p:blipFill rotWithShape="1">
            <a:blip r:embed="rId3">
              <a:alphaModFix/>
            </a:blip>
            <a:srcRect b="0" l="0" r="0" t="0"/>
            <a:stretch/>
          </p:blipFill>
          <p:spPr>
            <a:xfrm>
              <a:off x="4338955" y="1417560"/>
              <a:ext cx="824715" cy="1016852"/>
            </a:xfrm>
            <a:prstGeom prst="rect">
              <a:avLst/>
            </a:prstGeom>
            <a:noFill/>
            <a:ln>
              <a:noFill/>
            </a:ln>
          </p:spPr>
        </p:pic>
        <p:pic>
          <p:nvPicPr>
            <p:cNvPr id="199" name="Google Shape;199;p15"/>
            <p:cNvPicPr preferRelativeResize="0"/>
            <p:nvPr/>
          </p:nvPicPr>
          <p:blipFill rotWithShape="1">
            <a:blip r:embed="rId4">
              <a:alphaModFix/>
            </a:blip>
            <a:srcRect b="0" l="0" r="0" t="0"/>
            <a:stretch/>
          </p:blipFill>
          <p:spPr>
            <a:xfrm>
              <a:off x="4544354" y="1655094"/>
              <a:ext cx="387259" cy="387259"/>
            </a:xfrm>
            <a:prstGeom prst="rect">
              <a:avLst/>
            </a:prstGeom>
            <a:noFill/>
            <a:ln>
              <a:noFill/>
            </a:ln>
          </p:spPr>
        </p:pic>
      </p:grpSp>
      <p:pic>
        <p:nvPicPr>
          <p:cNvPr descr="La cara de un hombre con lentes y corbata&#10;&#10;Descripción generada automáticamente" id="200" name="Google Shape;200;p15"/>
          <p:cNvPicPr preferRelativeResize="0"/>
          <p:nvPr/>
        </p:nvPicPr>
        <p:blipFill rotWithShape="1">
          <a:blip r:embed="rId5">
            <a:alphaModFix/>
          </a:blip>
          <a:srcRect b="5122" l="1" r="1" t="5905"/>
          <a:stretch/>
        </p:blipFill>
        <p:spPr>
          <a:xfrm>
            <a:off x="655686" y="1048648"/>
            <a:ext cx="2891781" cy="3643614"/>
          </a:xfrm>
          <a:prstGeom prst="roundRect">
            <a:avLst>
              <a:gd fmla="val 3382"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07" name="Google Shape;207;p16"/>
          <p:cNvSpPr txBox="1"/>
          <p:nvPr/>
        </p:nvSpPr>
        <p:spPr>
          <a:xfrm>
            <a:off x="4754989" y="916771"/>
            <a:ext cx="3924300" cy="180049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COMPORTAMIENTO MORAL </a:t>
            </a:r>
            <a:endParaRPr/>
          </a:p>
          <a:p>
            <a:pPr indent="0" lvl="0" marL="11725" marR="0" rtl="0" algn="l">
              <a:spcBef>
                <a:spcPts val="600"/>
              </a:spcBef>
              <a:spcAft>
                <a:spcPts val="0"/>
              </a:spcAft>
              <a:buNone/>
            </a:pPr>
            <a:r>
              <a:rPr lang="es-ES" sz="1600">
                <a:solidFill>
                  <a:srgbClr val="262626"/>
                </a:solidFill>
                <a:latin typeface="Calibri"/>
                <a:ea typeface="Calibri"/>
                <a:cs typeface="Calibri"/>
                <a:sym typeface="Calibri"/>
              </a:rPr>
              <a:t>“el comportamiento moral está regido por mecanismos cognitivos de autorregulación, los cuales le permiten al ser humano actuar de manera correcta o incorrecta, moral o inmoralmente, de acuerdo con los estándares éticos a nivel social”. </a:t>
            </a:r>
            <a:endParaRPr/>
          </a:p>
        </p:txBody>
      </p:sp>
      <p:pic>
        <p:nvPicPr>
          <p:cNvPr id="208" name="Google Shape;208;p16"/>
          <p:cNvPicPr preferRelativeResize="0"/>
          <p:nvPr/>
        </p:nvPicPr>
        <p:blipFill rotWithShape="1">
          <a:blip r:embed="rId3">
            <a:alphaModFix/>
          </a:blip>
          <a:srcRect b="0" l="0" r="0" t="0"/>
          <a:stretch/>
        </p:blipFill>
        <p:spPr>
          <a:xfrm>
            <a:off x="512666" y="912813"/>
            <a:ext cx="3879948" cy="432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7"/>
          <p:cNvPicPr preferRelativeResize="0"/>
          <p:nvPr/>
        </p:nvPicPr>
        <p:blipFill rotWithShape="1">
          <a:blip r:embed="rId3">
            <a:alphaModFix/>
          </a:blip>
          <a:srcRect b="0" l="3683" r="25883" t="0"/>
          <a:stretch/>
        </p:blipFill>
        <p:spPr>
          <a:xfrm>
            <a:off x="4392613" y="1037067"/>
            <a:ext cx="4283075" cy="3952673"/>
          </a:xfrm>
          <a:prstGeom prst="rect">
            <a:avLst/>
          </a:prstGeom>
          <a:noFill/>
          <a:ln>
            <a:noFill/>
          </a:ln>
        </p:spPr>
      </p:pic>
      <p:sp>
        <p:nvSpPr>
          <p:cNvPr id="215" name="Google Shape;215;p17"/>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16" name="Google Shape;216;p17"/>
          <p:cNvSpPr txBox="1"/>
          <p:nvPr/>
        </p:nvSpPr>
        <p:spPr>
          <a:xfrm>
            <a:off x="684213" y="1597025"/>
            <a:ext cx="3589472" cy="266226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rgbClr val="262626"/>
                </a:solidFill>
                <a:latin typeface="Calibri"/>
                <a:ea typeface="Calibri"/>
                <a:cs typeface="Calibri"/>
                <a:sym typeface="Calibri"/>
              </a:rPr>
              <a:t>¿QUÉ ES LA DESCONEXIÓN MORAL? </a:t>
            </a:r>
            <a:endParaRPr/>
          </a:p>
          <a:p>
            <a:pPr indent="0" lvl="0" marL="11725" marR="0" rtl="0" algn="l">
              <a:spcBef>
                <a:spcPts val="600"/>
              </a:spcBef>
              <a:spcAft>
                <a:spcPts val="0"/>
              </a:spcAft>
              <a:buNone/>
            </a:pPr>
            <a:r>
              <a:rPr lang="es-ES" sz="1600">
                <a:solidFill>
                  <a:srgbClr val="262626"/>
                </a:solidFill>
                <a:latin typeface="Calibri"/>
                <a:ea typeface="Calibri"/>
                <a:cs typeface="Calibri"/>
                <a:sym typeface="Calibri"/>
              </a:rPr>
              <a:t>En ese sentido, Bandura afirma que: </a:t>
            </a:r>
            <a:br>
              <a:rPr lang="es-ES" sz="1600">
                <a:solidFill>
                  <a:srgbClr val="262626"/>
                </a:solidFill>
                <a:latin typeface="Calibri"/>
                <a:ea typeface="Calibri"/>
                <a:cs typeface="Calibri"/>
                <a:sym typeface="Calibri"/>
              </a:rPr>
            </a:br>
            <a:r>
              <a:rPr lang="es-ES" sz="1600">
                <a:solidFill>
                  <a:srgbClr val="262626"/>
                </a:solidFill>
                <a:latin typeface="Calibri"/>
                <a:ea typeface="Calibri"/>
                <a:cs typeface="Calibri"/>
                <a:sym typeface="Calibri"/>
              </a:rPr>
              <a:t>“la desconexión moral es un proceso de </a:t>
            </a:r>
            <a:r>
              <a:rPr b="1" lang="es-ES" sz="1800">
                <a:solidFill>
                  <a:srgbClr val="EE4639"/>
                </a:solidFill>
                <a:latin typeface="Calibri"/>
                <a:ea typeface="Calibri"/>
                <a:cs typeface="Calibri"/>
                <a:sym typeface="Calibri"/>
              </a:rPr>
              <a:t>reconstrucción cognitiva </a:t>
            </a:r>
            <a:r>
              <a:rPr lang="es-ES" sz="1600">
                <a:solidFill>
                  <a:srgbClr val="262626"/>
                </a:solidFill>
                <a:latin typeface="Calibri"/>
                <a:ea typeface="Calibri"/>
                <a:cs typeface="Calibri"/>
                <a:sym typeface="Calibri"/>
              </a:rPr>
              <a:t>o reformulación de la conducta violenta o nociva como algo </a:t>
            </a:r>
            <a:r>
              <a:rPr b="1" lang="es-ES" sz="1800">
                <a:solidFill>
                  <a:srgbClr val="EE4639"/>
                </a:solidFill>
                <a:latin typeface="Calibri"/>
                <a:ea typeface="Calibri"/>
                <a:cs typeface="Calibri"/>
                <a:sym typeface="Calibri"/>
              </a:rPr>
              <a:t>moralmente aceptable</a:t>
            </a:r>
            <a:r>
              <a:rPr lang="es-ES" sz="1600">
                <a:solidFill>
                  <a:srgbClr val="262626"/>
                </a:solidFill>
                <a:latin typeface="Calibri"/>
                <a:ea typeface="Calibri"/>
                <a:cs typeface="Calibri"/>
                <a:sym typeface="Calibri"/>
              </a:rPr>
              <a:t>, lo que le permite a la persona </a:t>
            </a:r>
            <a:r>
              <a:rPr b="1" lang="es-ES" sz="1800">
                <a:solidFill>
                  <a:srgbClr val="EE4639"/>
                </a:solidFill>
                <a:latin typeface="Calibri"/>
                <a:ea typeface="Calibri"/>
                <a:cs typeface="Calibri"/>
                <a:sym typeface="Calibri"/>
              </a:rPr>
              <a:t>evitar la autocensura y la culpa </a:t>
            </a:r>
            <a:r>
              <a:rPr lang="es-ES" sz="1600">
                <a:solidFill>
                  <a:srgbClr val="262626"/>
                </a:solidFill>
                <a:latin typeface="Calibri"/>
                <a:ea typeface="Calibri"/>
                <a:cs typeface="Calibri"/>
                <a:sym typeface="Calibri"/>
              </a:rPr>
              <a:t>cuando actúa en contravía a los criterios ético-morales dentro de un sistema social”.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Imagen que contiene persona, joven, mujer, sostener&#10;&#10;Descripción generada automáticamente" id="222" name="Google Shape;222;p18"/>
          <p:cNvPicPr preferRelativeResize="0"/>
          <p:nvPr/>
        </p:nvPicPr>
        <p:blipFill rotWithShape="1">
          <a:blip r:embed="rId3">
            <a:alphaModFix/>
          </a:blip>
          <a:srcRect b="0" l="33207" r="9908" t="0"/>
          <a:stretch/>
        </p:blipFill>
        <p:spPr>
          <a:xfrm>
            <a:off x="508617" y="922150"/>
            <a:ext cx="3883996" cy="3956854"/>
          </a:xfrm>
          <a:prstGeom prst="rect">
            <a:avLst/>
          </a:prstGeom>
          <a:noFill/>
          <a:ln>
            <a:noFill/>
          </a:ln>
        </p:spPr>
      </p:pic>
      <p:sp>
        <p:nvSpPr>
          <p:cNvPr id="223" name="Google Shape;223;p18"/>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24" name="Google Shape;224;p18"/>
          <p:cNvSpPr txBox="1"/>
          <p:nvPr/>
        </p:nvSpPr>
        <p:spPr>
          <a:xfrm>
            <a:off x="4754878" y="916771"/>
            <a:ext cx="3920810" cy="235449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ES" sz="1600">
                <a:solidFill>
                  <a:schemeClr val="dk1"/>
                </a:solidFill>
                <a:latin typeface="Calibri"/>
                <a:ea typeface="Calibri"/>
                <a:cs typeface="Calibri"/>
                <a:sym typeface="Calibri"/>
              </a:rPr>
              <a:t>OCHO MECANISMOS</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Ahora que entendemos qué es la desconexión social y en qué contexto se desarrolla, podemos explicar, paso a paso, cada uno de los ocho mecanismos que caracterizan a este concepto de Bandura.</a:t>
            </a:r>
            <a:endParaRPr/>
          </a:p>
          <a:p>
            <a:pPr indent="0" lvl="0" marL="11725"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11725" marR="0" rtl="0" algn="l">
              <a:spcBef>
                <a:spcPts val="0"/>
              </a:spcBef>
              <a:spcAft>
                <a:spcPts val="0"/>
              </a:spcAft>
              <a:buNone/>
            </a:pPr>
            <a:r>
              <a:rPr lang="es-ES" sz="1200">
                <a:solidFill>
                  <a:schemeClr val="dk1"/>
                </a:solidFill>
                <a:latin typeface="Calibri"/>
                <a:ea typeface="Calibri"/>
                <a:cs typeface="Calibri"/>
                <a:sym typeface="Calibri"/>
              </a:rPr>
              <a:t>GÓMEZ, Anyerson y Mariela NARVÁEZ </a:t>
            </a:r>
            <a:endParaRPr/>
          </a:p>
          <a:p>
            <a:pPr indent="0" lvl="0" marL="11725" marR="0" rtl="0" algn="l">
              <a:spcBef>
                <a:spcPts val="0"/>
              </a:spcBef>
              <a:spcAft>
                <a:spcPts val="0"/>
              </a:spcAft>
              <a:buNone/>
            </a:pPr>
            <a:r>
              <a:rPr lang="es-ES" sz="1200">
                <a:solidFill>
                  <a:schemeClr val="dk1"/>
                </a:solidFill>
                <a:latin typeface="Calibri"/>
                <a:ea typeface="Calibri"/>
                <a:cs typeface="Calibri"/>
                <a:sym typeface="Calibri"/>
              </a:rPr>
              <a:t>“Mecanismos de desconexión moral (…)”. </a:t>
            </a:r>
            <a:endParaRPr/>
          </a:p>
          <a:p>
            <a:pPr indent="0" lvl="0" marL="11725" marR="0" rtl="0" algn="l">
              <a:spcBef>
                <a:spcPts val="0"/>
              </a:spcBef>
              <a:spcAft>
                <a:spcPts val="0"/>
              </a:spcAft>
              <a:buNone/>
            </a:pPr>
            <a:r>
              <a:rPr lang="es-ES" sz="1200">
                <a:solidFill>
                  <a:schemeClr val="dk1"/>
                </a:solidFill>
                <a:latin typeface="Calibri"/>
                <a:ea typeface="Calibri"/>
                <a:cs typeface="Calibri"/>
                <a:sym typeface="Calibri"/>
              </a:rPr>
              <a:t>En: </a:t>
            </a:r>
            <a:r>
              <a:rPr i="1" lang="es-ES" sz="1200">
                <a:solidFill>
                  <a:schemeClr val="dk1"/>
                </a:solidFill>
                <a:latin typeface="Calibri"/>
                <a:ea typeface="Calibri"/>
                <a:cs typeface="Calibri"/>
                <a:sym typeface="Calibri"/>
              </a:rPr>
              <a:t>Revista de Psicología</a:t>
            </a:r>
            <a:r>
              <a:rPr lang="es-ES" sz="1200">
                <a:solidFill>
                  <a:schemeClr val="dk1"/>
                </a:solidFill>
                <a:latin typeface="Calibri"/>
                <a:ea typeface="Calibri"/>
                <a:cs typeface="Calibri"/>
                <a:sym typeface="Calibri"/>
              </a:rPr>
              <a:t>, vol. 37, N° 2. Lima, 2019.</a:t>
            </a:r>
            <a:endParaRPr/>
          </a:p>
        </p:txBody>
      </p:sp>
      <p:sp>
        <p:nvSpPr>
          <p:cNvPr id="225" name="Google Shape;225;p18"/>
          <p:cNvSpPr txBox="1"/>
          <p:nvPr/>
        </p:nvSpPr>
        <p:spPr>
          <a:xfrm flipH="1">
            <a:off x="512814" y="4928139"/>
            <a:ext cx="384264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dk1"/>
                </a:solidFill>
                <a:latin typeface="Calibri"/>
                <a:ea typeface="Calibri"/>
                <a:cs typeface="Calibri"/>
                <a:sym typeface="Calibri"/>
              </a:rPr>
              <a:t>En el bullying podemos hallar mucha desconexión social.</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entreestudiantes.com)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9"/>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31" name="Google Shape;231;p19"/>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32" name="Google Shape;232;p19"/>
          <p:cNvSpPr/>
          <p:nvPr/>
        </p:nvSpPr>
        <p:spPr>
          <a:xfrm>
            <a:off x="506412" y="1384023"/>
            <a:ext cx="330993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+ 01.</a:t>
            </a:r>
            <a:r>
              <a:rPr b="1" lang="es-ES" sz="1600">
                <a:solidFill>
                  <a:srgbClr val="EE4639"/>
                </a:solidFill>
                <a:latin typeface="Calibri"/>
                <a:ea typeface="Calibri"/>
                <a:cs typeface="Calibri"/>
                <a:sym typeface="Calibri"/>
              </a:rPr>
              <a:t> </a:t>
            </a:r>
            <a:r>
              <a:rPr b="1" lang="es-ES" sz="1600">
                <a:solidFill>
                  <a:schemeClr val="dk1"/>
                </a:solidFill>
                <a:latin typeface="Calibri"/>
                <a:ea typeface="Calibri"/>
                <a:cs typeface="Calibri"/>
                <a:sym typeface="Calibri"/>
              </a:rPr>
              <a:t>JUSTIFICACIÓN MORAL</a:t>
            </a:r>
            <a:endParaRPr/>
          </a:p>
        </p:txBody>
      </p:sp>
      <p:sp>
        <p:nvSpPr>
          <p:cNvPr id="233" name="Google Shape;233;p19"/>
          <p:cNvSpPr/>
          <p:nvPr/>
        </p:nvSpPr>
        <p:spPr>
          <a:xfrm>
            <a:off x="506412" y="1692327"/>
            <a:ext cx="330993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+ 02. </a:t>
            </a:r>
            <a:r>
              <a:rPr b="1" lang="es-ES" sz="1600">
                <a:solidFill>
                  <a:schemeClr val="dk1"/>
                </a:solidFill>
                <a:latin typeface="Calibri"/>
                <a:ea typeface="Calibri"/>
                <a:cs typeface="Calibri"/>
                <a:sym typeface="Calibri"/>
              </a:rPr>
              <a:t>COMPARACIÓN VENTAJOSA </a:t>
            </a:r>
            <a:endParaRPr/>
          </a:p>
        </p:txBody>
      </p:sp>
      <p:sp>
        <p:nvSpPr>
          <p:cNvPr id="234" name="Google Shape;234;p19"/>
          <p:cNvSpPr/>
          <p:nvPr/>
        </p:nvSpPr>
        <p:spPr>
          <a:xfrm>
            <a:off x="506412" y="2000631"/>
            <a:ext cx="330993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+ 03. </a:t>
            </a:r>
            <a:r>
              <a:rPr b="1" lang="es-ES" sz="1600">
                <a:solidFill>
                  <a:schemeClr val="dk1"/>
                </a:solidFill>
                <a:latin typeface="Calibri"/>
                <a:ea typeface="Calibri"/>
                <a:cs typeface="Calibri"/>
                <a:sym typeface="Calibri"/>
              </a:rPr>
              <a:t>LENGUAJE EUFEMÍSTICO </a:t>
            </a:r>
            <a:endParaRPr/>
          </a:p>
        </p:txBody>
      </p:sp>
      <p:sp>
        <p:nvSpPr>
          <p:cNvPr id="235" name="Google Shape;235;p19"/>
          <p:cNvSpPr/>
          <p:nvPr/>
        </p:nvSpPr>
        <p:spPr>
          <a:xfrm>
            <a:off x="506411" y="2308935"/>
            <a:ext cx="442339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+ 04. </a:t>
            </a:r>
            <a:r>
              <a:rPr b="1" lang="es-ES" sz="1600">
                <a:solidFill>
                  <a:schemeClr val="dk1"/>
                </a:solidFill>
                <a:latin typeface="Calibri"/>
                <a:ea typeface="Calibri"/>
                <a:cs typeface="Calibri"/>
                <a:sym typeface="Calibri"/>
              </a:rPr>
              <a:t>DESPLAZAMIENTO DE LA RESPONSABILIDAD</a:t>
            </a:r>
            <a:endParaRPr/>
          </a:p>
        </p:txBody>
      </p:sp>
      <p:sp>
        <p:nvSpPr>
          <p:cNvPr id="236" name="Google Shape;236;p19"/>
          <p:cNvSpPr/>
          <p:nvPr/>
        </p:nvSpPr>
        <p:spPr>
          <a:xfrm>
            <a:off x="506412" y="2617239"/>
            <a:ext cx="424497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+ 05.</a:t>
            </a:r>
            <a:r>
              <a:rPr b="1" lang="es-ES" sz="1600">
                <a:solidFill>
                  <a:srgbClr val="EE4639"/>
                </a:solidFill>
                <a:latin typeface="Calibri"/>
                <a:ea typeface="Calibri"/>
                <a:cs typeface="Calibri"/>
                <a:sym typeface="Calibri"/>
              </a:rPr>
              <a:t> </a:t>
            </a:r>
            <a:r>
              <a:rPr b="1" lang="es-ES" sz="1600">
                <a:solidFill>
                  <a:schemeClr val="dk1"/>
                </a:solidFill>
                <a:latin typeface="Calibri"/>
                <a:ea typeface="Calibri"/>
                <a:cs typeface="Calibri"/>
                <a:sym typeface="Calibri"/>
              </a:rPr>
              <a:t>DIFUSIÓN DE LA RESPONSABILIDAD</a:t>
            </a:r>
            <a:endParaRPr/>
          </a:p>
        </p:txBody>
      </p:sp>
      <p:sp>
        <p:nvSpPr>
          <p:cNvPr id="237" name="Google Shape;237;p19"/>
          <p:cNvSpPr/>
          <p:nvPr/>
        </p:nvSpPr>
        <p:spPr>
          <a:xfrm>
            <a:off x="506412" y="2925543"/>
            <a:ext cx="456033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+ 06. </a:t>
            </a:r>
            <a:r>
              <a:rPr b="1" lang="es-ES" sz="1600">
                <a:solidFill>
                  <a:schemeClr val="dk1"/>
                </a:solidFill>
                <a:latin typeface="Calibri"/>
                <a:ea typeface="Calibri"/>
                <a:cs typeface="Calibri"/>
                <a:sym typeface="Calibri"/>
              </a:rPr>
              <a:t>DISTORSIÓN DE LAS CONSECUENCIAS</a:t>
            </a:r>
            <a:endParaRPr/>
          </a:p>
        </p:txBody>
      </p:sp>
      <p:sp>
        <p:nvSpPr>
          <p:cNvPr id="238" name="Google Shape;238;p19"/>
          <p:cNvSpPr/>
          <p:nvPr/>
        </p:nvSpPr>
        <p:spPr>
          <a:xfrm>
            <a:off x="506412" y="3233847"/>
            <a:ext cx="330993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+ 07. </a:t>
            </a:r>
            <a:r>
              <a:rPr b="1" lang="es-ES" sz="1600">
                <a:solidFill>
                  <a:schemeClr val="dk1"/>
                </a:solidFill>
                <a:latin typeface="Calibri"/>
                <a:ea typeface="Calibri"/>
                <a:cs typeface="Calibri"/>
                <a:sym typeface="Calibri"/>
              </a:rPr>
              <a:t>DESHUMANIZACIÓN </a:t>
            </a:r>
            <a:endParaRPr/>
          </a:p>
        </p:txBody>
      </p:sp>
      <p:sp>
        <p:nvSpPr>
          <p:cNvPr id="239" name="Google Shape;239;p19"/>
          <p:cNvSpPr/>
          <p:nvPr/>
        </p:nvSpPr>
        <p:spPr>
          <a:xfrm>
            <a:off x="506411" y="3542151"/>
            <a:ext cx="442339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EE4639"/>
                </a:solidFill>
                <a:latin typeface="Arial"/>
                <a:ea typeface="Arial"/>
                <a:cs typeface="Arial"/>
                <a:sym typeface="Arial"/>
              </a:rPr>
              <a:t>+ 08. </a:t>
            </a:r>
            <a:r>
              <a:rPr b="1" lang="es-ES" sz="1600">
                <a:solidFill>
                  <a:schemeClr val="dk1"/>
                </a:solidFill>
                <a:latin typeface="Calibri"/>
                <a:ea typeface="Calibri"/>
                <a:cs typeface="Calibri"/>
                <a:sym typeface="Calibri"/>
              </a:rPr>
              <a:t>ATRIBUCIÓN DE LA CULPA</a:t>
            </a:r>
            <a:endParaRPr/>
          </a:p>
        </p:txBody>
      </p:sp>
      <p:pic>
        <p:nvPicPr>
          <p:cNvPr id="240" name="Google Shape;240;p19"/>
          <p:cNvPicPr preferRelativeResize="0"/>
          <p:nvPr/>
        </p:nvPicPr>
        <p:blipFill rotWithShape="1">
          <a:blip r:embed="rId3">
            <a:alphaModFix/>
          </a:blip>
          <a:srcRect b="0" l="0" r="15415" t="0"/>
          <a:stretch/>
        </p:blipFill>
        <p:spPr>
          <a:xfrm>
            <a:off x="4572000" y="887933"/>
            <a:ext cx="4103688" cy="45676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 name="Google Shape;63;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4" name="Google Shape;64;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ES"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ES" sz="3300">
                <a:solidFill>
                  <a:schemeClr val="lt1"/>
                </a:solidFill>
                <a:latin typeface="Arial"/>
                <a:ea typeface="Arial"/>
                <a:cs typeface="Arial"/>
                <a:sym typeface="Arial"/>
              </a:rPr>
              <a:t>DE LA SESIÓN</a:t>
            </a:r>
            <a:endParaRPr/>
          </a:p>
        </p:txBody>
      </p:sp>
      <p:pic>
        <p:nvPicPr>
          <p:cNvPr id="66" name="Google Shape;66;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7" name="Google Shape;67;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47" name="Google Shape;247;p20"/>
          <p:cNvSpPr txBox="1"/>
          <p:nvPr/>
        </p:nvSpPr>
        <p:spPr>
          <a:xfrm>
            <a:off x="1066800" y="5087256"/>
            <a:ext cx="2749550" cy="153888"/>
          </a:xfrm>
          <a:prstGeom prst="rect">
            <a:avLst/>
          </a:prstGeom>
          <a:noFill/>
          <a:ln>
            <a:noFill/>
          </a:ln>
        </p:spPr>
        <p:txBody>
          <a:bodyPr anchorCtr="0" anchor="t" bIns="0" lIns="0" spcFirstLastPara="1" rIns="0" wrap="square" tIns="0">
            <a:spAutoFit/>
          </a:bodyPr>
          <a:lstStyle/>
          <a:p>
            <a:pPr indent="0" lvl="0" marL="11725" marR="0" rtl="0" algn="r">
              <a:spcBef>
                <a:spcPts val="0"/>
              </a:spcBef>
              <a:spcAft>
                <a:spcPts val="0"/>
              </a:spcAft>
              <a:buNone/>
            </a:pPr>
            <a:r>
              <a:rPr lang="es-ES" sz="1000">
                <a:solidFill>
                  <a:srgbClr val="262626"/>
                </a:solidFill>
                <a:latin typeface="Calibri"/>
                <a:ea typeface="Calibri"/>
                <a:cs typeface="Calibri"/>
                <a:sym typeface="Calibri"/>
              </a:rPr>
              <a:t>Auto estacionado bloquea el paso de peatones </a:t>
            </a:r>
            <a:endParaRPr b="1" sz="1000">
              <a:solidFill>
                <a:srgbClr val="262626"/>
              </a:solidFill>
              <a:latin typeface="Calibri"/>
              <a:ea typeface="Calibri"/>
              <a:cs typeface="Calibri"/>
              <a:sym typeface="Calibri"/>
            </a:endParaRPr>
          </a:p>
        </p:txBody>
      </p:sp>
      <p:sp>
        <p:nvSpPr>
          <p:cNvPr id="248" name="Google Shape;248;p20"/>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49" name="Google Shape;249;p20"/>
          <p:cNvSpPr/>
          <p:nvPr/>
        </p:nvSpPr>
        <p:spPr>
          <a:xfrm>
            <a:off x="506412" y="1384023"/>
            <a:ext cx="3309938" cy="13696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+ 01.</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JUSTIFICACIÓN MORAL:</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La persona busca validar para sí misma la moralidad de una acción inmoral o incorrecta. </a:t>
            </a:r>
            <a:r>
              <a:rPr b="1" lang="es-ES" sz="1600">
                <a:solidFill>
                  <a:srgbClr val="714FA0"/>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pic>
        <p:nvPicPr>
          <p:cNvPr id="250" name="Google Shape;250;p20"/>
          <p:cNvPicPr preferRelativeResize="0"/>
          <p:nvPr/>
        </p:nvPicPr>
        <p:blipFill rotWithShape="1">
          <a:blip r:embed="rId3">
            <a:alphaModFix/>
          </a:blip>
          <a:srcRect b="1454" l="1417" r="8262" t="0"/>
          <a:stretch/>
        </p:blipFill>
        <p:spPr>
          <a:xfrm>
            <a:off x="4067175" y="916506"/>
            <a:ext cx="5076825" cy="43174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57" name="Google Shape;257;p21"/>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58" name="Google Shape;258;p21"/>
          <p:cNvSpPr/>
          <p:nvPr/>
        </p:nvSpPr>
        <p:spPr>
          <a:xfrm>
            <a:off x="506412" y="1384023"/>
            <a:ext cx="3309938" cy="16158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+ 02.</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COMPARACIÓN VENTAJOSA: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Consiste en agrandar otras conductas </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para que la propia conducta moralmente incorrecta parezca menos perjudicial o incluso benevolente. </a:t>
            </a:r>
            <a:endParaRPr sz="1600">
              <a:solidFill>
                <a:schemeClr val="dk1"/>
              </a:solidFill>
              <a:latin typeface="Calibri"/>
              <a:ea typeface="Calibri"/>
              <a:cs typeface="Calibri"/>
              <a:sym typeface="Calibri"/>
            </a:endParaRPr>
          </a:p>
        </p:txBody>
      </p:sp>
      <p:pic>
        <p:nvPicPr>
          <p:cNvPr id="259" name="Google Shape;259;p21"/>
          <p:cNvPicPr preferRelativeResize="0"/>
          <p:nvPr/>
        </p:nvPicPr>
        <p:blipFill rotWithShape="1">
          <a:blip r:embed="rId3">
            <a:alphaModFix/>
          </a:blip>
          <a:srcRect b="0" l="0" r="0" t="0"/>
          <a:stretch/>
        </p:blipFill>
        <p:spPr>
          <a:xfrm>
            <a:off x="4067175" y="916606"/>
            <a:ext cx="5076825" cy="43173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nvSpPr>
        <p:spPr>
          <a:xfrm>
            <a:off x="4067175" y="4926211"/>
            <a:ext cx="4608513" cy="27699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900">
                <a:solidFill>
                  <a:srgbClr val="262626"/>
                </a:solidFill>
                <a:latin typeface="Calibri"/>
                <a:ea typeface="Calibri"/>
                <a:cs typeface="Calibri"/>
                <a:sym typeface="Calibri"/>
              </a:rPr>
              <a:t>GÓMEZ, Anyerson y Mariela NARVÁEZ. “Mecanismos de desconexión moral (…)”. </a:t>
            </a:r>
            <a:endParaRPr/>
          </a:p>
          <a:p>
            <a:pPr indent="0" lvl="0" marL="11725" marR="0" rtl="0" algn="l">
              <a:spcBef>
                <a:spcPts val="0"/>
              </a:spcBef>
              <a:spcAft>
                <a:spcPts val="0"/>
              </a:spcAft>
              <a:buNone/>
            </a:pPr>
            <a:r>
              <a:rPr lang="es-ES" sz="900">
                <a:solidFill>
                  <a:srgbClr val="262626"/>
                </a:solidFill>
                <a:latin typeface="Calibri"/>
                <a:ea typeface="Calibri"/>
                <a:cs typeface="Calibri"/>
                <a:sym typeface="Calibri"/>
              </a:rPr>
              <a:t>En</a:t>
            </a:r>
            <a:r>
              <a:rPr i="1" lang="es-ES" sz="900">
                <a:solidFill>
                  <a:srgbClr val="262626"/>
                </a:solidFill>
                <a:latin typeface="Calibri"/>
                <a:ea typeface="Calibri"/>
                <a:cs typeface="Calibri"/>
                <a:sym typeface="Calibri"/>
              </a:rPr>
              <a:t>: Revista de Psicología, </a:t>
            </a:r>
            <a:r>
              <a:rPr lang="es-ES" sz="900">
                <a:solidFill>
                  <a:srgbClr val="262626"/>
                </a:solidFill>
                <a:latin typeface="Calibri"/>
                <a:ea typeface="Calibri"/>
                <a:cs typeface="Calibri"/>
                <a:sym typeface="Calibri"/>
              </a:rPr>
              <a:t>vol. 37, N° 2. Lima, 2019. </a:t>
            </a:r>
            <a:endParaRPr b="1" sz="900">
              <a:solidFill>
                <a:srgbClr val="262626"/>
              </a:solidFill>
              <a:latin typeface="Calibri"/>
              <a:ea typeface="Calibri"/>
              <a:cs typeface="Calibri"/>
              <a:sym typeface="Calibri"/>
            </a:endParaRPr>
          </a:p>
        </p:txBody>
      </p:sp>
      <p:sp>
        <p:nvSpPr>
          <p:cNvPr id="266" name="Google Shape;266;p22"/>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67" name="Google Shape;267;p22"/>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68" name="Google Shape;268;p22"/>
          <p:cNvSpPr/>
          <p:nvPr/>
        </p:nvSpPr>
        <p:spPr>
          <a:xfrm>
            <a:off x="506412" y="1384023"/>
            <a:ext cx="3309938" cy="21082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+ 03.</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LENGUAJE EUFEMÍSTICO: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Las acciones pueden tomar otra apariencia dependiendo de cómo se llamen. La persona hace uso de un lenguaje que modere y disminuya la importancia del comportamiento censurado. </a:t>
            </a:r>
            <a:endParaRPr sz="1600">
              <a:solidFill>
                <a:schemeClr val="dk1"/>
              </a:solidFill>
              <a:latin typeface="Calibri"/>
              <a:ea typeface="Calibri"/>
              <a:cs typeface="Calibri"/>
              <a:sym typeface="Calibri"/>
            </a:endParaRPr>
          </a:p>
        </p:txBody>
      </p:sp>
      <p:pic>
        <p:nvPicPr>
          <p:cNvPr id="269" name="Google Shape;269;p22"/>
          <p:cNvPicPr preferRelativeResize="0"/>
          <p:nvPr/>
        </p:nvPicPr>
        <p:blipFill rotWithShape="1">
          <a:blip r:embed="rId3">
            <a:alphaModFix/>
          </a:blip>
          <a:srcRect b="0" l="0" r="0" t="0"/>
          <a:stretch/>
        </p:blipFill>
        <p:spPr>
          <a:xfrm>
            <a:off x="4067174" y="917679"/>
            <a:ext cx="5075653" cy="39522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76" name="Google Shape;276;p23"/>
          <p:cNvSpPr txBox="1"/>
          <p:nvPr/>
        </p:nvSpPr>
        <p:spPr>
          <a:xfrm>
            <a:off x="4067175" y="4956989"/>
            <a:ext cx="4608513" cy="27699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900">
                <a:solidFill>
                  <a:schemeClr val="dk1"/>
                </a:solidFill>
                <a:latin typeface="Calibri"/>
                <a:ea typeface="Calibri"/>
                <a:cs typeface="Calibri"/>
                <a:sym typeface="Calibri"/>
              </a:rPr>
              <a:t>Imagen de la policía venezolana. Acusada de atentar contra la integridad y la vida de manifestantes, la defensa habitual consiste en atribuir la acción a las órdenes recibidas.  Fuente: The New York Times</a:t>
            </a:r>
            <a:endParaRPr b="1" sz="900">
              <a:solidFill>
                <a:schemeClr val="dk1"/>
              </a:solidFill>
              <a:latin typeface="Calibri"/>
              <a:ea typeface="Calibri"/>
              <a:cs typeface="Calibri"/>
              <a:sym typeface="Calibri"/>
            </a:endParaRPr>
          </a:p>
        </p:txBody>
      </p:sp>
      <p:pic>
        <p:nvPicPr>
          <p:cNvPr id="277" name="Google Shape;277;p23"/>
          <p:cNvPicPr preferRelativeResize="0"/>
          <p:nvPr/>
        </p:nvPicPr>
        <p:blipFill rotWithShape="1">
          <a:blip r:embed="rId3">
            <a:alphaModFix/>
          </a:blip>
          <a:srcRect b="0" l="0" r="0" t="-94"/>
          <a:stretch/>
        </p:blipFill>
        <p:spPr>
          <a:xfrm>
            <a:off x="4067175" y="912813"/>
            <a:ext cx="5076825" cy="3960811"/>
          </a:xfrm>
          <a:prstGeom prst="rect">
            <a:avLst/>
          </a:prstGeom>
          <a:noFill/>
          <a:ln>
            <a:noFill/>
          </a:ln>
        </p:spPr>
      </p:pic>
      <p:sp>
        <p:nvSpPr>
          <p:cNvPr id="278" name="Google Shape;278;p23"/>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79" name="Google Shape;279;p23"/>
          <p:cNvSpPr/>
          <p:nvPr/>
        </p:nvSpPr>
        <p:spPr>
          <a:xfrm>
            <a:off x="506412" y="1384023"/>
            <a:ext cx="3309938" cy="21082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+ 04.</a:t>
            </a:r>
            <a:br>
              <a:rPr b="1" lang="es-ES" sz="1600">
                <a:solidFill>
                  <a:srgbClr val="EE4639"/>
                </a:solidFill>
                <a:latin typeface="Calibri"/>
                <a:ea typeface="Calibri"/>
                <a:cs typeface="Calibri"/>
                <a:sym typeface="Calibri"/>
              </a:rPr>
            </a:br>
            <a:r>
              <a:rPr lang="es-ES" sz="1600">
                <a:solidFill>
                  <a:srgbClr val="EE4639"/>
                </a:solidFill>
                <a:latin typeface="Calibri"/>
                <a:ea typeface="Calibri"/>
                <a:cs typeface="Calibri"/>
                <a:sym typeface="Calibri"/>
              </a:rPr>
              <a:t>DESPLAZAMIENTO DE </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LA RESPONSABILIDAD</a:t>
            </a:r>
            <a:r>
              <a:rPr lang="es-ES" sz="1600">
                <a:solidFill>
                  <a:srgbClr val="EE4639"/>
                </a:solidFill>
                <a:latin typeface="Calibri"/>
                <a:ea typeface="Calibri"/>
                <a:cs typeface="Calibri"/>
                <a:sym typeface="Calibri"/>
              </a:rPr>
              <a:t>:</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Ocultar o minimizar la conducta realizada a través de la atribución de la responsabilidad a otras personas o una autoridad legítima, en lugar de asumir la responsabilidad de las acciones.</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86" name="Google Shape;286;p24"/>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87" name="Google Shape;287;p24"/>
          <p:cNvSpPr/>
          <p:nvPr/>
        </p:nvSpPr>
        <p:spPr>
          <a:xfrm>
            <a:off x="506412" y="1384023"/>
            <a:ext cx="3170439" cy="28469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+ 05.</a:t>
            </a:r>
            <a:br>
              <a:rPr b="1" lang="es-ES" sz="1600">
                <a:solidFill>
                  <a:srgbClr val="EE4639"/>
                </a:solidFill>
                <a:latin typeface="Calibri"/>
                <a:ea typeface="Calibri"/>
                <a:cs typeface="Calibri"/>
                <a:sym typeface="Calibri"/>
              </a:rPr>
            </a:br>
            <a:r>
              <a:rPr lang="es-ES" sz="1600">
                <a:solidFill>
                  <a:srgbClr val="EE4639"/>
                </a:solidFill>
                <a:latin typeface="Calibri"/>
                <a:ea typeface="Calibri"/>
                <a:cs typeface="Calibri"/>
                <a:sym typeface="Calibri"/>
              </a:rPr>
              <a:t>DIFUSIÓN DE </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LA RESPONSABILIDAD:</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Cualquier daño hecho en grupo siempre puede ser atribuido en gran parte al comportamiento de otros. Las personas actúan más cruelmente cuando existe una responsabilidad grupal que cuando se hacen personalmente responsables de </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su comportamiento.</a:t>
            </a:r>
            <a:r>
              <a:rPr b="1" lang="es-ES" sz="1600">
                <a:solidFill>
                  <a:srgbClr val="EE4639"/>
                </a:solidFill>
                <a:latin typeface="Calibri"/>
                <a:ea typeface="Calibri"/>
                <a:cs typeface="Calibri"/>
                <a:sym typeface="Calibri"/>
              </a:rPr>
              <a:t> </a:t>
            </a:r>
            <a:endParaRPr sz="1500">
              <a:solidFill>
                <a:srgbClr val="EE4639"/>
              </a:solidFill>
              <a:latin typeface="Calibri"/>
              <a:ea typeface="Calibri"/>
              <a:cs typeface="Calibri"/>
              <a:sym typeface="Calibri"/>
            </a:endParaRPr>
          </a:p>
        </p:txBody>
      </p:sp>
      <p:pic>
        <p:nvPicPr>
          <p:cNvPr id="288" name="Google Shape;288;p24"/>
          <p:cNvPicPr preferRelativeResize="0"/>
          <p:nvPr/>
        </p:nvPicPr>
        <p:blipFill rotWithShape="1">
          <a:blip r:embed="rId3">
            <a:alphaModFix/>
          </a:blip>
          <a:srcRect b="1000" l="798" r="0" t="1"/>
          <a:stretch/>
        </p:blipFill>
        <p:spPr>
          <a:xfrm>
            <a:off x="4067175" y="916506"/>
            <a:ext cx="5076824" cy="43174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nvSpPr>
        <p:spPr>
          <a:xfrm>
            <a:off x="4067176" y="4772323"/>
            <a:ext cx="4423681" cy="4154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900">
                <a:solidFill>
                  <a:srgbClr val="262626"/>
                </a:solidFill>
                <a:latin typeface="Calibri"/>
                <a:ea typeface="Calibri"/>
                <a:cs typeface="Calibri"/>
                <a:sym typeface="Calibri"/>
              </a:rPr>
              <a:t>En distintos lugares del mundo se produjeron sustracciones ilegales de vacunas contra el COVID 19. Los culpables de estos actos suelen evitar relacionar la muerte de personas por falta de vacunación con sus actos.</a:t>
            </a:r>
            <a:endParaRPr b="1" sz="900">
              <a:solidFill>
                <a:srgbClr val="262626"/>
              </a:solidFill>
              <a:latin typeface="Calibri"/>
              <a:ea typeface="Calibri"/>
              <a:cs typeface="Calibri"/>
              <a:sym typeface="Calibri"/>
            </a:endParaRPr>
          </a:p>
        </p:txBody>
      </p:sp>
      <p:sp>
        <p:nvSpPr>
          <p:cNvPr id="295" name="Google Shape;295;p25"/>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296" name="Google Shape;296;p25"/>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297" name="Google Shape;297;p25"/>
          <p:cNvSpPr/>
          <p:nvPr/>
        </p:nvSpPr>
        <p:spPr>
          <a:xfrm>
            <a:off x="506412" y="1384023"/>
            <a:ext cx="3309938" cy="186204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+ 06.</a:t>
            </a:r>
            <a:br>
              <a:rPr b="1" lang="es-ES" sz="1600">
                <a:solidFill>
                  <a:srgbClr val="EE4639"/>
                </a:solidFill>
                <a:latin typeface="Calibri"/>
                <a:ea typeface="Calibri"/>
                <a:cs typeface="Calibri"/>
                <a:sym typeface="Calibri"/>
              </a:rPr>
            </a:br>
            <a:r>
              <a:rPr lang="es-ES" sz="1600">
                <a:solidFill>
                  <a:srgbClr val="EE4639"/>
                </a:solidFill>
                <a:latin typeface="Calibri"/>
                <a:ea typeface="Calibri"/>
                <a:cs typeface="Calibri"/>
                <a:sym typeface="Calibri"/>
              </a:rPr>
              <a:t>DISTORSIÓN DE </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LAS CONSECUENCIAS:</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Los daños ocasionados por una conducta se ignoran, malinterpretan o minimizan, evitando que se active la autocensura moral. </a:t>
            </a:r>
            <a:r>
              <a:rPr lang="es-ES" sz="1600">
                <a:solidFill>
                  <a:srgbClr val="EE4639"/>
                </a:solidFill>
                <a:latin typeface="Calibri"/>
                <a:ea typeface="Calibri"/>
                <a:cs typeface="Calibri"/>
                <a:sym typeface="Calibri"/>
              </a:rPr>
              <a:t> </a:t>
            </a:r>
            <a:endParaRPr sz="1500">
              <a:solidFill>
                <a:srgbClr val="EE4639"/>
              </a:solidFill>
              <a:latin typeface="Calibri"/>
              <a:ea typeface="Calibri"/>
              <a:cs typeface="Calibri"/>
              <a:sym typeface="Calibri"/>
            </a:endParaRPr>
          </a:p>
        </p:txBody>
      </p:sp>
      <p:pic>
        <p:nvPicPr>
          <p:cNvPr id="298" name="Google Shape;298;p25"/>
          <p:cNvPicPr preferRelativeResize="0"/>
          <p:nvPr/>
        </p:nvPicPr>
        <p:blipFill rotWithShape="1">
          <a:blip r:embed="rId3">
            <a:alphaModFix/>
          </a:blip>
          <a:srcRect b="0" l="0" r="0" t="0"/>
          <a:stretch/>
        </p:blipFill>
        <p:spPr>
          <a:xfrm>
            <a:off x="4067175" y="918880"/>
            <a:ext cx="5076825" cy="37782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nvSpPr>
        <p:spPr>
          <a:xfrm>
            <a:off x="4067175" y="4926211"/>
            <a:ext cx="430031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900">
                <a:solidFill>
                  <a:schemeClr val="dk1"/>
                </a:solidFill>
                <a:latin typeface="Calibri"/>
                <a:ea typeface="Calibri"/>
                <a:cs typeface="Calibri"/>
                <a:sym typeface="Calibri"/>
              </a:rPr>
              <a:t>Carreteras que conducen a la entrada del campo de concentración de Auschwitz en Oświęcim, Polonia.</a:t>
            </a:r>
            <a:endParaRPr/>
          </a:p>
        </p:txBody>
      </p:sp>
      <p:sp>
        <p:nvSpPr>
          <p:cNvPr id="305" name="Google Shape;305;p26"/>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306" name="Google Shape;306;p26"/>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307" name="Google Shape;307;p26"/>
          <p:cNvSpPr/>
          <p:nvPr/>
        </p:nvSpPr>
        <p:spPr>
          <a:xfrm>
            <a:off x="506412" y="1384023"/>
            <a:ext cx="3062698" cy="21082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+ 07.</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DESHUMANIZACIÓN: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Considerar a la persona a la cual se le hace daño como carente de humanidad, salvaje, cruel o desalmada; en últimas, despojarla de toda humanidad para justificar el daño hacia ella. </a:t>
            </a:r>
            <a:endParaRPr sz="1600">
              <a:solidFill>
                <a:schemeClr val="dk1"/>
              </a:solidFill>
              <a:latin typeface="Calibri"/>
              <a:ea typeface="Calibri"/>
              <a:cs typeface="Calibri"/>
              <a:sym typeface="Calibri"/>
            </a:endParaRPr>
          </a:p>
        </p:txBody>
      </p:sp>
      <p:pic>
        <p:nvPicPr>
          <p:cNvPr id="308" name="Google Shape;308;p26"/>
          <p:cNvPicPr preferRelativeResize="0"/>
          <p:nvPr/>
        </p:nvPicPr>
        <p:blipFill rotWithShape="1">
          <a:blip r:embed="rId3">
            <a:alphaModFix/>
          </a:blip>
          <a:srcRect b="0" l="0" r="0" t="0"/>
          <a:stretch/>
        </p:blipFill>
        <p:spPr>
          <a:xfrm>
            <a:off x="4067175" y="919713"/>
            <a:ext cx="5076826" cy="39539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nvSpPr>
        <p:spPr>
          <a:xfrm>
            <a:off x="4067175" y="4926211"/>
            <a:ext cx="4608513" cy="30777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000">
                <a:solidFill>
                  <a:srgbClr val="262626"/>
                </a:solidFill>
                <a:latin typeface="Calibri"/>
                <a:ea typeface="Calibri"/>
                <a:cs typeface="Calibri"/>
                <a:sym typeface="Calibri"/>
              </a:rPr>
              <a:t>Por ejemplo, una conducta violenta se trata de justificar afirmando que fue la consecuencia de una supuesta provocación</a:t>
            </a:r>
            <a:endParaRPr b="1" sz="1000">
              <a:solidFill>
                <a:srgbClr val="262626"/>
              </a:solidFill>
              <a:latin typeface="Calibri"/>
              <a:ea typeface="Calibri"/>
              <a:cs typeface="Calibri"/>
              <a:sym typeface="Calibri"/>
            </a:endParaRPr>
          </a:p>
        </p:txBody>
      </p:sp>
      <p:sp>
        <p:nvSpPr>
          <p:cNvPr id="315" name="Google Shape;315;p27"/>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DESCONEXIÓN MORAL</a:t>
            </a:r>
            <a:endParaRPr/>
          </a:p>
        </p:txBody>
      </p:sp>
      <p:sp>
        <p:nvSpPr>
          <p:cNvPr id="316" name="Google Shape;316;p27"/>
          <p:cNvSpPr txBox="1"/>
          <p:nvPr/>
        </p:nvSpPr>
        <p:spPr>
          <a:xfrm>
            <a:off x="508717" y="916506"/>
            <a:ext cx="3307633" cy="230832"/>
          </a:xfrm>
          <a:prstGeom prst="rect">
            <a:avLst/>
          </a:prstGeom>
          <a:noFill/>
          <a:ln>
            <a:noFill/>
          </a:ln>
        </p:spPr>
        <p:txBody>
          <a:bodyPr anchorCtr="0" anchor="t" bIns="0" lIns="0" spcFirstLastPara="1" rIns="0" wrap="square" tIns="0">
            <a:spAutoFit/>
          </a:bodyPr>
          <a:lstStyle/>
          <a:p>
            <a:pPr indent="-11113" lvl="0" marL="11113" marR="0" rtl="0" algn="l">
              <a:spcBef>
                <a:spcPts val="0"/>
              </a:spcBef>
              <a:spcAft>
                <a:spcPts val="0"/>
              </a:spcAft>
              <a:buNone/>
            </a:pPr>
            <a:r>
              <a:rPr b="1" lang="es-ES" sz="1500">
                <a:solidFill>
                  <a:srgbClr val="262626"/>
                </a:solidFill>
                <a:latin typeface="Calibri"/>
                <a:ea typeface="Calibri"/>
                <a:cs typeface="Calibri"/>
                <a:sym typeface="Calibri"/>
              </a:rPr>
              <a:t>MECANISMOS DE DESCONEXIÓN MORAL</a:t>
            </a:r>
            <a:endParaRPr sz="1500">
              <a:solidFill>
                <a:srgbClr val="262626"/>
              </a:solidFill>
              <a:latin typeface="Calibri"/>
              <a:ea typeface="Calibri"/>
              <a:cs typeface="Calibri"/>
              <a:sym typeface="Calibri"/>
            </a:endParaRPr>
          </a:p>
        </p:txBody>
      </p:sp>
      <p:sp>
        <p:nvSpPr>
          <p:cNvPr id="317" name="Google Shape;317;p27"/>
          <p:cNvSpPr/>
          <p:nvPr/>
        </p:nvSpPr>
        <p:spPr>
          <a:xfrm>
            <a:off x="506412" y="1384023"/>
            <a:ext cx="3062698" cy="186204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000">
                <a:solidFill>
                  <a:srgbClr val="EE4639"/>
                </a:solidFill>
                <a:latin typeface="Arial"/>
                <a:ea typeface="Arial"/>
                <a:cs typeface="Arial"/>
                <a:sym typeface="Arial"/>
              </a:rPr>
              <a:t>+ 08.</a:t>
            </a:r>
            <a:br>
              <a:rPr b="1" lang="es-ES" sz="1600">
                <a:solidFill>
                  <a:srgbClr val="EE4639"/>
                </a:solidFill>
                <a:latin typeface="Calibri"/>
                <a:ea typeface="Calibri"/>
                <a:cs typeface="Calibri"/>
                <a:sym typeface="Calibri"/>
              </a:rPr>
            </a:br>
            <a:r>
              <a:rPr b="1" lang="es-ES" sz="1600">
                <a:solidFill>
                  <a:srgbClr val="EE4639"/>
                </a:solidFill>
                <a:latin typeface="Calibri"/>
                <a:ea typeface="Calibri"/>
                <a:cs typeface="Calibri"/>
                <a:sym typeface="Calibri"/>
              </a:rPr>
              <a:t>ATRIBUCIÓN DE LA CULPA: </a:t>
            </a:r>
            <a:endParaRPr/>
          </a:p>
          <a:p>
            <a:pPr indent="0" lvl="0" marL="0" marR="0" rtl="0" algn="l">
              <a:spcBef>
                <a:spcPts val="600"/>
              </a:spcBef>
              <a:spcAft>
                <a:spcPts val="0"/>
              </a:spcAft>
              <a:buNone/>
            </a:pPr>
            <a:r>
              <a:rPr lang="es-ES" sz="1600">
                <a:solidFill>
                  <a:schemeClr val="dk1"/>
                </a:solidFill>
                <a:latin typeface="Calibri"/>
                <a:ea typeface="Calibri"/>
                <a:cs typeface="Calibri"/>
                <a:sym typeface="Calibri"/>
              </a:rPr>
              <a:t>Es decir, se consideran a sí mismos como víctimas impulsadas a realizar la conducta perjudicial por una provocación forzosa, atribuyéndole la culpa a los demás.</a:t>
            </a:r>
            <a:endParaRPr sz="1600">
              <a:solidFill>
                <a:schemeClr val="dk1"/>
              </a:solidFill>
              <a:latin typeface="Calibri"/>
              <a:ea typeface="Calibri"/>
              <a:cs typeface="Calibri"/>
              <a:sym typeface="Calibri"/>
            </a:endParaRPr>
          </a:p>
        </p:txBody>
      </p:sp>
      <p:pic>
        <p:nvPicPr>
          <p:cNvPr id="318" name="Google Shape;318;p27"/>
          <p:cNvPicPr preferRelativeResize="0"/>
          <p:nvPr/>
        </p:nvPicPr>
        <p:blipFill rotWithShape="1">
          <a:blip r:embed="rId3">
            <a:alphaModFix/>
          </a:blip>
          <a:srcRect b="0" l="0" r="0" t="0"/>
          <a:stretch/>
        </p:blipFill>
        <p:spPr>
          <a:xfrm>
            <a:off x="4067175" y="912813"/>
            <a:ext cx="5076825" cy="39608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8"/>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325" name="Google Shape;325;p28"/>
          <p:cNvPicPr preferRelativeResize="0"/>
          <p:nvPr/>
        </p:nvPicPr>
        <p:blipFill rotWithShape="1">
          <a:blip r:embed="rId4">
            <a:alphaModFix/>
          </a:blip>
          <a:srcRect b="6734" l="0" r="0" t="9004"/>
          <a:stretch/>
        </p:blipFill>
        <p:spPr>
          <a:xfrm>
            <a:off x="1625441" y="1117109"/>
            <a:ext cx="5880033" cy="2786926"/>
          </a:xfrm>
          <a:prstGeom prst="roundRect">
            <a:avLst>
              <a:gd fmla="val 14497" name="adj"/>
            </a:avLst>
          </a:prstGeom>
          <a:noFill/>
          <a:ln>
            <a:noFill/>
          </a:ln>
        </p:spPr>
      </p:pic>
      <p:sp>
        <p:nvSpPr>
          <p:cNvPr id="326" name="Google Shape;326;p28"/>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ALBERT BANDURA: TEORÍA DE LA DESCONEXIÓN MORAL </a:t>
            </a:r>
            <a:endParaRPr/>
          </a:p>
          <a:p>
            <a:pPr indent="222250" lvl="0" marL="0" marR="0" rtl="0" algn="l">
              <a:spcBef>
                <a:spcPts val="600"/>
              </a:spcBef>
              <a:spcAft>
                <a:spcPts val="0"/>
              </a:spcAft>
              <a:buNone/>
            </a:pPr>
            <a:r>
              <a:rPr lang="es-ES" sz="1000">
                <a:solidFill>
                  <a:srgbClr val="A5A5A5"/>
                </a:solidFill>
                <a:latin typeface="Calibri"/>
                <a:ea typeface="Calibri"/>
                <a:cs typeface="Calibri"/>
                <a:sym typeface="Calibri"/>
              </a:rPr>
              <a:t>https://www.youtube.com/watch?v=XPrdkffQyY8 </a:t>
            </a:r>
            <a:endParaRPr sz="1000">
              <a:solidFill>
                <a:srgbClr val="A5A5A5"/>
              </a:solidFill>
              <a:latin typeface="Calibri"/>
              <a:ea typeface="Calibri"/>
              <a:cs typeface="Calibri"/>
              <a:sym typeface="Calibri"/>
            </a:endParaRPr>
          </a:p>
        </p:txBody>
      </p:sp>
      <p:sp>
        <p:nvSpPr>
          <p:cNvPr id="327" name="Google Shape;327;p28"/>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328" name="Google Shape;328;p28"/>
          <p:cNvGrpSpPr/>
          <p:nvPr/>
        </p:nvGrpSpPr>
        <p:grpSpPr>
          <a:xfrm>
            <a:off x="514858" y="499074"/>
            <a:ext cx="131794" cy="132296"/>
            <a:chOff x="511902" y="912279"/>
            <a:chExt cx="281320" cy="282391"/>
          </a:xfrm>
        </p:grpSpPr>
        <p:sp>
          <p:nvSpPr>
            <p:cNvPr id="329" name="Google Shape;329;p28"/>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0" name="Google Shape;330;p28"/>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331" name="Google Shape;331;p28"/>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29"/>
          <p:cNvSpPr txBox="1"/>
          <p:nvPr/>
        </p:nvSpPr>
        <p:spPr>
          <a:xfrm>
            <a:off x="1008063" y="3169972"/>
            <a:ext cx="5993558"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2800">
                <a:solidFill>
                  <a:schemeClr val="lt1"/>
                </a:solidFill>
                <a:latin typeface="Arial"/>
                <a:ea typeface="Arial"/>
                <a:cs typeface="Arial"/>
                <a:sym typeface="Arial"/>
              </a:rPr>
              <a:t>DOBLE MORAL </a:t>
            </a:r>
            <a:endParaRPr b="1" sz="1600">
              <a:solidFill>
                <a:schemeClr val="lt1"/>
              </a:solidFill>
              <a:latin typeface="Arial"/>
              <a:ea typeface="Arial"/>
              <a:cs typeface="Arial"/>
              <a:sym typeface="Arial"/>
            </a:endParaRPr>
          </a:p>
        </p:txBody>
      </p:sp>
      <p:pic>
        <p:nvPicPr>
          <p:cNvPr id="339" name="Google Shape;339;p2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3"/>
          <p:cNvSpPr txBox="1"/>
          <p:nvPr/>
        </p:nvSpPr>
        <p:spPr>
          <a:xfrm>
            <a:off x="1282298" y="918372"/>
            <a:ext cx="5521727" cy="150810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400">
                <a:solidFill>
                  <a:srgbClr val="262626"/>
                </a:solidFill>
                <a:latin typeface="Calibri"/>
                <a:ea typeface="Calibri"/>
                <a:cs typeface="Calibri"/>
                <a:sym typeface="Calibri"/>
              </a:rPr>
              <a:t>Durante esta sesión: </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169863" lvl="0" marL="180975" marR="0" rtl="0" algn="l">
              <a:spcBef>
                <a:spcPts val="0"/>
              </a:spcBef>
              <a:spcAft>
                <a:spcPts val="0"/>
              </a:spcAft>
              <a:buClr>
                <a:srgbClr val="EF4639"/>
              </a:buClr>
              <a:buSzPts val="1400"/>
              <a:buFont typeface="Arial"/>
              <a:buChar char="•"/>
            </a:pPr>
            <a:r>
              <a:rPr b="1" lang="es-ES" sz="1400">
                <a:solidFill>
                  <a:srgbClr val="262626"/>
                </a:solidFill>
                <a:latin typeface="Calibri"/>
                <a:ea typeface="Calibri"/>
                <a:cs typeface="Calibri"/>
                <a:sym typeface="Calibri"/>
              </a:rPr>
              <a:t>Aprenderás </a:t>
            </a:r>
            <a:r>
              <a:rPr lang="es-ES" sz="1400">
                <a:solidFill>
                  <a:srgbClr val="262626"/>
                </a:solidFill>
                <a:latin typeface="Calibri"/>
                <a:ea typeface="Calibri"/>
                <a:cs typeface="Calibri"/>
                <a:sym typeface="Calibri"/>
              </a:rPr>
              <a:t>los conceptos de </a:t>
            </a:r>
            <a:r>
              <a:rPr b="1" lang="es-ES" sz="1400">
                <a:solidFill>
                  <a:srgbClr val="262626"/>
                </a:solidFill>
                <a:latin typeface="Calibri"/>
                <a:ea typeface="Calibri"/>
                <a:cs typeface="Calibri"/>
                <a:sym typeface="Calibri"/>
              </a:rPr>
              <a:t>moral, inmoral </a:t>
            </a:r>
            <a:r>
              <a:rPr lang="es-ES" sz="1400">
                <a:solidFill>
                  <a:srgbClr val="262626"/>
                </a:solidFill>
                <a:latin typeface="Calibri"/>
                <a:ea typeface="Calibri"/>
                <a:cs typeface="Calibri"/>
                <a:sym typeface="Calibri"/>
              </a:rPr>
              <a:t>y </a:t>
            </a:r>
            <a:r>
              <a:rPr b="1" lang="es-ES" sz="1400">
                <a:solidFill>
                  <a:srgbClr val="262626"/>
                </a:solidFill>
                <a:latin typeface="Calibri"/>
                <a:ea typeface="Calibri"/>
                <a:cs typeface="Calibri"/>
                <a:sym typeface="Calibri"/>
              </a:rPr>
              <a:t>amoral. </a:t>
            </a:r>
            <a:endParaRPr/>
          </a:p>
          <a:p>
            <a:pPr indent="-80963" lvl="0" marL="180975" marR="0" rtl="0" algn="l">
              <a:spcBef>
                <a:spcPts val="0"/>
              </a:spcBef>
              <a:spcAft>
                <a:spcPts val="0"/>
              </a:spcAft>
              <a:buClr>
                <a:srgbClr val="EF4639"/>
              </a:buClr>
              <a:buSzPts val="1400"/>
              <a:buFont typeface="Arial"/>
              <a:buNone/>
            </a:pPr>
            <a:r>
              <a:t/>
            </a:r>
            <a:endParaRPr b="1" sz="1400">
              <a:solidFill>
                <a:srgbClr val="262626"/>
              </a:solidFill>
              <a:latin typeface="Calibri"/>
              <a:ea typeface="Calibri"/>
              <a:cs typeface="Calibri"/>
              <a:sym typeface="Calibri"/>
            </a:endParaRPr>
          </a:p>
          <a:p>
            <a:pPr indent="-169863" lvl="0" marL="180975" marR="0" rtl="0" algn="l">
              <a:spcBef>
                <a:spcPts val="0"/>
              </a:spcBef>
              <a:spcAft>
                <a:spcPts val="0"/>
              </a:spcAft>
              <a:buClr>
                <a:srgbClr val="EF4639"/>
              </a:buClr>
              <a:buSzPts val="1400"/>
              <a:buFont typeface="Arial"/>
              <a:buChar char="•"/>
            </a:pPr>
            <a:r>
              <a:rPr b="1" lang="es-ES" sz="1400">
                <a:solidFill>
                  <a:srgbClr val="262626"/>
                </a:solidFill>
                <a:latin typeface="Calibri"/>
                <a:ea typeface="Calibri"/>
                <a:cs typeface="Calibri"/>
                <a:sym typeface="Calibri"/>
              </a:rPr>
              <a:t>Entenderás </a:t>
            </a:r>
            <a:r>
              <a:rPr lang="es-ES" sz="1400">
                <a:solidFill>
                  <a:srgbClr val="262626"/>
                </a:solidFill>
                <a:latin typeface="Calibri"/>
                <a:ea typeface="Calibri"/>
                <a:cs typeface="Calibri"/>
                <a:sym typeface="Calibri"/>
              </a:rPr>
              <a:t>en qué consiste la</a:t>
            </a:r>
            <a:r>
              <a:rPr b="1" lang="es-ES" sz="1400">
                <a:solidFill>
                  <a:srgbClr val="262626"/>
                </a:solidFill>
                <a:latin typeface="Calibri"/>
                <a:ea typeface="Calibri"/>
                <a:cs typeface="Calibri"/>
                <a:sym typeface="Calibri"/>
              </a:rPr>
              <a:t> desconexión moral. </a:t>
            </a:r>
            <a:endParaRPr/>
          </a:p>
          <a:p>
            <a:pPr indent="-80963" lvl="0" marL="180975" marR="0" rtl="0" algn="l">
              <a:spcBef>
                <a:spcPts val="0"/>
              </a:spcBef>
              <a:spcAft>
                <a:spcPts val="0"/>
              </a:spcAft>
              <a:buClr>
                <a:srgbClr val="EF4639"/>
              </a:buClr>
              <a:buSzPts val="1400"/>
              <a:buFont typeface="Arial"/>
              <a:buNone/>
            </a:pPr>
            <a:r>
              <a:t/>
            </a:r>
            <a:endParaRPr b="1" sz="1400">
              <a:solidFill>
                <a:srgbClr val="262626"/>
              </a:solidFill>
              <a:latin typeface="Calibri"/>
              <a:ea typeface="Calibri"/>
              <a:cs typeface="Calibri"/>
              <a:sym typeface="Calibri"/>
            </a:endParaRPr>
          </a:p>
          <a:p>
            <a:pPr indent="-169863" lvl="0" marL="180975" marR="0" rtl="0" algn="l">
              <a:spcBef>
                <a:spcPts val="0"/>
              </a:spcBef>
              <a:spcAft>
                <a:spcPts val="0"/>
              </a:spcAft>
              <a:buClr>
                <a:srgbClr val="EF4639"/>
              </a:buClr>
              <a:buSzPts val="1400"/>
              <a:buFont typeface="Arial"/>
              <a:buChar char="•"/>
            </a:pPr>
            <a:r>
              <a:rPr b="1" lang="es-ES" sz="1400">
                <a:solidFill>
                  <a:srgbClr val="262626"/>
                </a:solidFill>
                <a:latin typeface="Calibri"/>
                <a:ea typeface="Calibri"/>
                <a:cs typeface="Calibri"/>
                <a:sym typeface="Calibri"/>
              </a:rPr>
              <a:t>Comprenderás </a:t>
            </a:r>
            <a:r>
              <a:rPr lang="es-ES" sz="1400">
                <a:solidFill>
                  <a:srgbClr val="262626"/>
                </a:solidFill>
                <a:latin typeface="Calibri"/>
                <a:ea typeface="Calibri"/>
                <a:cs typeface="Calibri"/>
                <a:sym typeface="Calibri"/>
              </a:rPr>
              <a:t>qué es la</a:t>
            </a:r>
            <a:r>
              <a:rPr b="1" lang="es-ES" sz="1400">
                <a:solidFill>
                  <a:srgbClr val="262626"/>
                </a:solidFill>
                <a:latin typeface="Calibri"/>
                <a:ea typeface="Calibri"/>
                <a:cs typeface="Calibri"/>
                <a:sym typeface="Calibri"/>
              </a:rPr>
              <a:t> doble moral </a:t>
            </a:r>
            <a:r>
              <a:rPr lang="es-ES" sz="1400">
                <a:solidFill>
                  <a:srgbClr val="262626"/>
                </a:solidFill>
                <a:latin typeface="Calibri"/>
                <a:ea typeface="Calibri"/>
                <a:cs typeface="Calibri"/>
                <a:sym typeface="Calibri"/>
              </a:rPr>
              <a:t>en nuestra sociedad. </a:t>
            </a:r>
            <a:endParaRPr/>
          </a:p>
        </p:txBody>
      </p:sp>
      <p:pic>
        <p:nvPicPr>
          <p:cNvPr id="75" name="Google Shape;75;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6" name="Google Shape;76;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 name="Google Shape;77;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8" name="Google Shape;78;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nvSpPr>
        <p:spPr>
          <a:xfrm>
            <a:off x="507129" y="916704"/>
            <a:ext cx="3885484" cy="2046714"/>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rgbClr val="262626"/>
                </a:solidFill>
                <a:latin typeface="Calibri"/>
                <a:ea typeface="Calibri"/>
                <a:cs typeface="Calibri"/>
                <a:sym typeface="Calibri"/>
              </a:rPr>
              <a:t>DISTINTAS LÓGICAS </a:t>
            </a:r>
            <a:endParaRPr/>
          </a:p>
          <a:p>
            <a:pPr indent="0" lvl="0" marL="11725" marR="0" rtl="0" algn="l">
              <a:spcBef>
                <a:spcPts val="600"/>
              </a:spcBef>
              <a:spcAft>
                <a:spcPts val="0"/>
              </a:spcAft>
              <a:buNone/>
            </a:pPr>
            <a:r>
              <a:rPr lang="es-ES" sz="1600">
                <a:solidFill>
                  <a:schemeClr val="dk1"/>
                </a:solidFill>
                <a:latin typeface="Calibri"/>
                <a:ea typeface="Calibri"/>
                <a:cs typeface="Calibri"/>
                <a:sym typeface="Calibri"/>
              </a:rPr>
              <a:t>Para el investigador argentino Franco Javier Damiano, la doble moral “remite, en esencia, a la convivencia en un mismo individuo de distintas lógicas morales”, alejándose del sentido peyorativo que “hace referencia al carácter hipócrita de una persona”. </a:t>
            </a:r>
            <a:endParaRPr sz="1600">
              <a:solidFill>
                <a:srgbClr val="262626"/>
              </a:solidFill>
              <a:latin typeface="Calibri"/>
              <a:ea typeface="Calibri"/>
              <a:cs typeface="Calibri"/>
              <a:sym typeface="Calibri"/>
            </a:endParaRPr>
          </a:p>
          <a:p>
            <a:pPr indent="0" lvl="0" marL="11725" marR="0" rtl="0" algn="l">
              <a:spcBef>
                <a:spcPts val="0"/>
              </a:spcBef>
              <a:spcAft>
                <a:spcPts val="0"/>
              </a:spcAft>
              <a:buNone/>
            </a:pPr>
            <a:r>
              <a:t/>
            </a:r>
            <a:endParaRPr sz="1600">
              <a:solidFill>
                <a:srgbClr val="262626"/>
              </a:solidFill>
              <a:latin typeface="Calibri"/>
              <a:ea typeface="Calibri"/>
              <a:cs typeface="Calibri"/>
              <a:sym typeface="Calibri"/>
            </a:endParaRPr>
          </a:p>
        </p:txBody>
      </p:sp>
      <p:pic>
        <p:nvPicPr>
          <p:cNvPr descr="Texto&#10;&#10;Descripción generada automáticamente" id="346" name="Google Shape;346;p30"/>
          <p:cNvPicPr preferRelativeResize="0"/>
          <p:nvPr/>
        </p:nvPicPr>
        <p:blipFill rotWithShape="1">
          <a:blip r:embed="rId3">
            <a:alphaModFix/>
          </a:blip>
          <a:srcRect b="0" l="0" r="0" t="0"/>
          <a:stretch/>
        </p:blipFill>
        <p:spPr>
          <a:xfrm>
            <a:off x="5261655" y="916703"/>
            <a:ext cx="2868655" cy="3956921"/>
          </a:xfrm>
          <a:prstGeom prst="rect">
            <a:avLst/>
          </a:prstGeom>
          <a:noFill/>
          <a:ln cap="flat" cmpd="sng" w="9525">
            <a:solidFill>
              <a:srgbClr val="D8D8D8"/>
            </a:solidFill>
            <a:prstDash val="solid"/>
            <a:round/>
            <a:headEnd len="sm" w="sm" type="none"/>
            <a:tailEnd len="sm" w="sm" type="none"/>
          </a:ln>
        </p:spPr>
      </p:pic>
      <p:sp>
        <p:nvSpPr>
          <p:cNvPr id="347" name="Google Shape;347;p30"/>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DOBLE MORAL</a:t>
            </a:r>
            <a:endParaRPr/>
          </a:p>
        </p:txBody>
      </p:sp>
      <p:sp>
        <p:nvSpPr>
          <p:cNvPr id="348" name="Google Shape;348;p30"/>
          <p:cNvSpPr txBox="1"/>
          <p:nvPr/>
        </p:nvSpPr>
        <p:spPr>
          <a:xfrm flipH="1">
            <a:off x="5261654" y="4928139"/>
            <a:ext cx="2868656"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dk1"/>
                </a:solidFill>
                <a:latin typeface="Calibri"/>
                <a:ea typeface="Calibri"/>
                <a:cs typeface="Calibri"/>
                <a:sym typeface="Calibri"/>
              </a:rPr>
              <a:t>Tertulia publicada en la revista femenina </a:t>
            </a:r>
            <a:r>
              <a:rPr i="1" lang="es-ES" sz="1000">
                <a:solidFill>
                  <a:schemeClr val="dk1"/>
                </a:solidFill>
                <a:latin typeface="Calibri"/>
                <a:ea typeface="Calibri"/>
                <a:cs typeface="Calibri"/>
                <a:sym typeface="Calibri"/>
              </a:rPr>
              <a:t>Yo Dona.</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El Tiempo de España)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DOBLE MORAL</a:t>
            </a:r>
            <a:endParaRPr/>
          </a:p>
        </p:txBody>
      </p:sp>
      <p:sp>
        <p:nvSpPr>
          <p:cNvPr id="355" name="Google Shape;355;p31"/>
          <p:cNvSpPr txBox="1"/>
          <p:nvPr/>
        </p:nvSpPr>
        <p:spPr>
          <a:xfrm>
            <a:off x="507129" y="916704"/>
            <a:ext cx="3885484" cy="1800493"/>
          </a:xfrm>
          <a:prstGeom prst="rect">
            <a:avLst/>
          </a:prstGeom>
          <a:noFill/>
          <a:ln>
            <a:noFill/>
          </a:ln>
        </p:spPr>
        <p:txBody>
          <a:bodyPr anchorCtr="0" anchor="t" bIns="0" lIns="0" spcFirstLastPara="1" rIns="0" wrap="square" tIns="0">
            <a:spAutoFit/>
          </a:bodyPr>
          <a:lstStyle/>
          <a:p>
            <a:pPr indent="0" lvl="0" marL="9525" marR="0" rtl="0" algn="l">
              <a:spcBef>
                <a:spcPts val="0"/>
              </a:spcBef>
              <a:spcAft>
                <a:spcPts val="0"/>
              </a:spcAft>
              <a:buNone/>
            </a:pPr>
            <a:r>
              <a:rPr b="1" lang="es-ES" sz="1600">
                <a:solidFill>
                  <a:srgbClr val="262626"/>
                </a:solidFill>
                <a:latin typeface="Calibri"/>
                <a:ea typeface="Calibri"/>
                <a:cs typeface="Calibri"/>
                <a:sym typeface="Calibri"/>
              </a:rPr>
              <a:t>ARTICULACIÓN IMPERCEPTIBLE </a:t>
            </a:r>
            <a:endParaRPr/>
          </a:p>
          <a:p>
            <a:pPr indent="0" lvl="0" marL="9525" marR="0" rtl="0" algn="l">
              <a:spcBef>
                <a:spcPts val="600"/>
              </a:spcBef>
              <a:spcAft>
                <a:spcPts val="0"/>
              </a:spcAft>
              <a:buNone/>
            </a:pPr>
            <a:r>
              <a:rPr lang="es-ES" sz="1600">
                <a:solidFill>
                  <a:schemeClr val="dk1"/>
                </a:solidFill>
                <a:latin typeface="Calibri"/>
                <a:ea typeface="Calibri"/>
                <a:cs typeface="Calibri"/>
                <a:sym typeface="Calibri"/>
              </a:rPr>
              <a:t>Damiano afirma que esa convivencia de distintas lógicas morales en un individuo “puede adquirir las formas más variadas, articulándose de manera imperceptible en la cotidianeidad de quien la porta. Sin embargo, en ocasiones entra en crisis”.</a:t>
            </a:r>
            <a:endParaRPr/>
          </a:p>
        </p:txBody>
      </p:sp>
      <p:sp>
        <p:nvSpPr>
          <p:cNvPr id="356" name="Google Shape;356;p31"/>
          <p:cNvSpPr txBox="1"/>
          <p:nvPr/>
        </p:nvSpPr>
        <p:spPr>
          <a:xfrm flipH="1">
            <a:off x="4755742" y="4928139"/>
            <a:ext cx="3919946"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La “doble moral” puede articularse de manera imperceptible.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www.deia.eus)</a:t>
            </a:r>
            <a:endParaRPr/>
          </a:p>
        </p:txBody>
      </p:sp>
      <p:pic>
        <p:nvPicPr>
          <p:cNvPr id="357" name="Google Shape;357;p31"/>
          <p:cNvPicPr preferRelativeResize="0"/>
          <p:nvPr/>
        </p:nvPicPr>
        <p:blipFill rotWithShape="1">
          <a:blip r:embed="rId3">
            <a:alphaModFix/>
          </a:blip>
          <a:srcRect b="0" l="28745" r="26873" t="0"/>
          <a:stretch/>
        </p:blipFill>
        <p:spPr>
          <a:xfrm>
            <a:off x="7114479" y="827314"/>
            <a:ext cx="1561210" cy="3733801"/>
          </a:xfrm>
          <a:prstGeom prst="rect">
            <a:avLst/>
          </a:prstGeom>
          <a:noFill/>
          <a:ln>
            <a:noFill/>
          </a:ln>
        </p:spPr>
      </p:pic>
      <p:pic>
        <p:nvPicPr>
          <p:cNvPr id="358" name="Google Shape;358;p31"/>
          <p:cNvPicPr preferRelativeResize="0"/>
          <p:nvPr/>
        </p:nvPicPr>
        <p:blipFill rotWithShape="1">
          <a:blip r:embed="rId3">
            <a:alphaModFix/>
          </a:blip>
          <a:srcRect b="0" l="28745" r="26873" t="0"/>
          <a:stretch/>
        </p:blipFill>
        <p:spPr>
          <a:xfrm flipH="1">
            <a:off x="5304283" y="827314"/>
            <a:ext cx="1561210" cy="3733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2"/>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365" name="Google Shape;365;p32"/>
          <p:cNvPicPr preferRelativeResize="0"/>
          <p:nvPr/>
        </p:nvPicPr>
        <p:blipFill rotWithShape="1">
          <a:blip r:embed="rId4">
            <a:alphaModFix/>
          </a:blip>
          <a:srcRect b="7068" l="0" r="0" t="9083"/>
          <a:stretch/>
        </p:blipFill>
        <p:spPr>
          <a:xfrm>
            <a:off x="1625441" y="1132881"/>
            <a:ext cx="5875387" cy="2771153"/>
          </a:xfrm>
          <a:prstGeom prst="roundRect">
            <a:avLst>
              <a:gd fmla="val 6755" name="adj"/>
            </a:avLst>
          </a:prstGeom>
          <a:noFill/>
          <a:ln>
            <a:noFill/>
          </a:ln>
        </p:spPr>
      </p:pic>
      <p:sp>
        <p:nvSpPr>
          <p:cNvPr id="366" name="Google Shape;366;p32"/>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400">
                <a:solidFill>
                  <a:schemeClr val="dk1"/>
                </a:solidFill>
                <a:latin typeface="Calibri"/>
                <a:ea typeface="Calibri"/>
                <a:cs typeface="Calibri"/>
                <a:sym typeface="Calibri"/>
              </a:rPr>
              <a:t>CONVERSATORIO: ¿POR QUÉ TENEMOS DOBLE MORAL?</a:t>
            </a:r>
            <a:endParaRPr/>
          </a:p>
          <a:p>
            <a:pPr indent="223838" lvl="0" marL="0" marR="0" rtl="0" algn="l">
              <a:spcBef>
                <a:spcPts val="600"/>
              </a:spcBef>
              <a:spcAft>
                <a:spcPts val="0"/>
              </a:spcAft>
              <a:buNone/>
            </a:pPr>
            <a:r>
              <a:rPr lang="es-ES" sz="1000">
                <a:solidFill>
                  <a:srgbClr val="A5A5A5"/>
                </a:solidFill>
                <a:latin typeface="Calibri"/>
                <a:ea typeface="Calibri"/>
                <a:cs typeface="Calibri"/>
                <a:sym typeface="Calibri"/>
              </a:rPr>
              <a:t>https://www.youtube.com/watch?v=_MP0GqUcP38 </a:t>
            </a:r>
            <a:endParaRPr sz="1000">
              <a:solidFill>
                <a:srgbClr val="A5A5A5"/>
              </a:solidFill>
              <a:latin typeface="Calibri"/>
              <a:ea typeface="Calibri"/>
              <a:cs typeface="Calibri"/>
              <a:sym typeface="Calibri"/>
            </a:endParaRPr>
          </a:p>
        </p:txBody>
      </p:sp>
      <p:sp>
        <p:nvSpPr>
          <p:cNvPr id="367" name="Google Shape;367;p32"/>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368" name="Google Shape;368;p32"/>
          <p:cNvGrpSpPr/>
          <p:nvPr/>
        </p:nvGrpSpPr>
        <p:grpSpPr>
          <a:xfrm>
            <a:off x="514858" y="499074"/>
            <a:ext cx="131794" cy="132296"/>
            <a:chOff x="511902" y="912279"/>
            <a:chExt cx="281320" cy="282391"/>
          </a:xfrm>
        </p:grpSpPr>
        <p:sp>
          <p:nvSpPr>
            <p:cNvPr id="369" name="Google Shape;369;p32"/>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0" name="Google Shape;370;p32"/>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371" name="Google Shape;371;p32"/>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7" name="Google Shape;377;p33"/>
          <p:cNvGrpSpPr/>
          <p:nvPr/>
        </p:nvGrpSpPr>
        <p:grpSpPr>
          <a:xfrm>
            <a:off x="2506315" y="2194222"/>
            <a:ext cx="4581728" cy="827959"/>
            <a:chOff x="2403187" y="2211377"/>
            <a:chExt cx="4581728" cy="827959"/>
          </a:xfrm>
        </p:grpSpPr>
        <p:sp>
          <p:nvSpPr>
            <p:cNvPr id="378" name="Google Shape;378;p33"/>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3600">
                  <a:solidFill>
                    <a:schemeClr val="lt1"/>
                  </a:solidFill>
                  <a:latin typeface="Arial"/>
                  <a:ea typeface="Arial"/>
                  <a:cs typeface="Arial"/>
                  <a:sym typeface="Arial"/>
                </a:rPr>
                <a:t>CONCLUSIONES</a:t>
              </a:r>
              <a:endParaRPr/>
            </a:p>
          </p:txBody>
        </p:sp>
        <p:pic>
          <p:nvPicPr>
            <p:cNvPr id="379" name="Google Shape;379;p33"/>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80" name="Google Shape;380;p33"/>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34"/>
          <p:cNvSpPr txBox="1"/>
          <p:nvPr/>
        </p:nvSpPr>
        <p:spPr>
          <a:xfrm>
            <a:off x="1279544" y="912813"/>
            <a:ext cx="5480485" cy="323165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400">
                <a:solidFill>
                  <a:schemeClr val="dk1"/>
                </a:solidFill>
                <a:latin typeface="Calibri"/>
                <a:ea typeface="Calibri"/>
                <a:cs typeface="Calibri"/>
                <a:sym typeface="Calibri"/>
              </a:rPr>
              <a:t>La moral es el conjunto de principios y reglas sociales acerca de los comportamientos de los actores sociales, que son coherentes en el sentido de no presentar contradicciones en sus definiciones. Mientras que lo inmoral es lo que se opone a todo valor y lo amoral es lo que es indiferente al valor. </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ES" sz="1400">
                <a:solidFill>
                  <a:schemeClr val="dk1"/>
                </a:solidFill>
                <a:latin typeface="Calibri"/>
                <a:ea typeface="Calibri"/>
                <a:cs typeface="Calibri"/>
                <a:sym typeface="Calibri"/>
              </a:rPr>
              <a:t>La desconexión moral es un proceso de reconstrucción cognitiva o reformulación de la conducta violenta o nociva como algo moralmente aceptable, lo que le permite a la persona evitar la autocensura y la culpa cuando actúa en contravía a los criterios ético-morales dentro de un </a:t>
            </a:r>
            <a:br>
              <a:rPr lang="es-ES" sz="1400">
                <a:solidFill>
                  <a:schemeClr val="dk1"/>
                </a:solidFill>
                <a:latin typeface="Calibri"/>
                <a:ea typeface="Calibri"/>
                <a:cs typeface="Calibri"/>
                <a:sym typeface="Calibri"/>
              </a:rPr>
            </a:br>
            <a:r>
              <a:rPr lang="es-ES" sz="1400">
                <a:solidFill>
                  <a:schemeClr val="dk1"/>
                </a:solidFill>
                <a:latin typeface="Calibri"/>
                <a:ea typeface="Calibri"/>
                <a:cs typeface="Calibri"/>
                <a:sym typeface="Calibri"/>
              </a:rPr>
              <a:t>sistema social. </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ES" sz="1400">
                <a:solidFill>
                  <a:schemeClr val="dk1"/>
                </a:solidFill>
                <a:latin typeface="Calibri"/>
                <a:ea typeface="Calibri"/>
                <a:cs typeface="Calibri"/>
                <a:sym typeface="Calibri"/>
              </a:rPr>
              <a:t>Por un lado, la doble moral remite, en esencia, a la convivencia en un mismo individuo de distintas lógicas morales. Asimismo, la doble moral se refiere a las actitudes y requerimientos contradictorios. El marco de la doble moral es una estrategia destructiva de lo social. </a:t>
            </a:r>
            <a:endParaRPr/>
          </a:p>
        </p:txBody>
      </p:sp>
      <p:pic>
        <p:nvPicPr>
          <p:cNvPr id="388" name="Google Shape;388;p34"/>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89" name="Google Shape;389;p34"/>
          <p:cNvPicPr preferRelativeResize="0"/>
          <p:nvPr/>
        </p:nvPicPr>
        <p:blipFill rotWithShape="1">
          <a:blip r:embed="rId3">
            <a:alphaModFix/>
          </a:blip>
          <a:srcRect b="0" l="0" r="0" t="0"/>
          <a:stretch/>
        </p:blipFill>
        <p:spPr>
          <a:xfrm>
            <a:off x="1011260" y="2259601"/>
            <a:ext cx="114137" cy="117547"/>
          </a:xfrm>
          <a:prstGeom prst="rect">
            <a:avLst/>
          </a:prstGeom>
          <a:noFill/>
          <a:ln>
            <a:noFill/>
          </a:ln>
        </p:spPr>
      </p:pic>
      <p:sp>
        <p:nvSpPr>
          <p:cNvPr id="390" name="Google Shape;390;p3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1" name="Google Shape;391;p34"/>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392" name="Google Shape;392;p34"/>
          <p:cNvPicPr preferRelativeResize="0"/>
          <p:nvPr/>
        </p:nvPicPr>
        <p:blipFill rotWithShape="1">
          <a:blip r:embed="rId3">
            <a:alphaModFix/>
          </a:blip>
          <a:srcRect b="0" l="0" r="0" t="0"/>
          <a:stretch/>
        </p:blipFill>
        <p:spPr>
          <a:xfrm>
            <a:off x="1011260" y="3553710"/>
            <a:ext cx="114137" cy="117547"/>
          </a:xfrm>
          <a:prstGeom prst="rect">
            <a:avLst/>
          </a:prstGeom>
          <a:noFill/>
          <a:ln>
            <a:noFill/>
          </a:ln>
        </p:spPr>
      </p:pic>
      <p:sp>
        <p:nvSpPr>
          <p:cNvPr id="393" name="Google Shape;393;p3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CONCLUSIONES </a:t>
            </a:r>
            <a:endParaRPr sz="1000">
              <a:solidFill>
                <a:srgbClr val="A5A5A5"/>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 name="Google Shape;399;p35"/>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ES" sz="3600">
                <a:solidFill>
                  <a:schemeClr val="lt1"/>
                </a:solidFill>
                <a:latin typeface="Arial"/>
                <a:ea typeface="Arial"/>
                <a:cs typeface="Arial"/>
                <a:sym typeface="Arial"/>
              </a:rPr>
              <a:t>BIBLIOGRAFÍA</a:t>
            </a:r>
            <a:endParaRPr b="1" sz="3600">
              <a:solidFill>
                <a:schemeClr val="lt1"/>
              </a:solidFill>
              <a:latin typeface="Arial"/>
              <a:ea typeface="Arial"/>
              <a:cs typeface="Arial"/>
              <a:sym typeface="Arial"/>
            </a:endParaRPr>
          </a:p>
        </p:txBody>
      </p:sp>
      <p:pic>
        <p:nvPicPr>
          <p:cNvPr id="400" name="Google Shape;400;p35"/>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401" name="Google Shape;401;p35"/>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36"/>
          <p:cNvSpPr txBox="1"/>
          <p:nvPr/>
        </p:nvSpPr>
        <p:spPr>
          <a:xfrm>
            <a:off x="1279008" y="917823"/>
            <a:ext cx="5288706" cy="3447098"/>
          </a:xfrm>
          <a:prstGeom prst="rect">
            <a:avLst/>
          </a:prstGeom>
          <a:noFill/>
          <a:ln>
            <a:noFill/>
          </a:ln>
        </p:spPr>
        <p:txBody>
          <a:bodyPr anchorCtr="0" anchor="t" bIns="0" lIns="0" spcFirstLastPara="1" rIns="0" wrap="square" tIns="0">
            <a:spAutoFit/>
          </a:bodyPr>
          <a:lstStyle/>
          <a:p>
            <a:pPr indent="-9525" lvl="0" marL="9525" marR="0" rtl="0" algn="l">
              <a:spcBef>
                <a:spcPts val="0"/>
              </a:spcBef>
              <a:spcAft>
                <a:spcPts val="0"/>
              </a:spcAft>
              <a:buNone/>
            </a:pPr>
            <a:r>
              <a:rPr lang="es-ES" sz="1400">
                <a:solidFill>
                  <a:schemeClr val="dk1"/>
                </a:solidFill>
                <a:latin typeface="Calibri"/>
                <a:ea typeface="Calibri"/>
                <a:cs typeface="Calibri"/>
                <a:sym typeface="Calibri"/>
              </a:rPr>
              <a:t>Etkin, Jorge Ricardo. La doble moral de las organizaciones. Madrid, 1993.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Ferrater Mora, José. Diccionario de Filosofía. Buenos Aires, 1956.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Kohlberg, Lawrence. Psicología del desarrollo moral. Bilbao, 1992.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Bandura, Albert. “Selective activation and disengagement of moral control”. En: Journal of Social Issues, vol. 46, N° 1. New Jersey, 1990.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Gómez, Anyerson y Mariela Narváez. “Mecanismos de desconexión moral y su relación con la empatía y la prosocialidad en adolescentes que han tenido experiencias delictivas”. En: Revista de Psicología, </a:t>
            </a:r>
            <a:br>
              <a:rPr lang="es-ES" sz="1400">
                <a:solidFill>
                  <a:schemeClr val="dk1"/>
                </a:solidFill>
                <a:latin typeface="Calibri"/>
                <a:ea typeface="Calibri"/>
                <a:cs typeface="Calibri"/>
                <a:sym typeface="Calibri"/>
              </a:rPr>
            </a:br>
            <a:r>
              <a:rPr lang="es-ES" sz="1400">
                <a:solidFill>
                  <a:schemeClr val="dk1"/>
                </a:solidFill>
                <a:latin typeface="Calibri"/>
                <a:ea typeface="Calibri"/>
                <a:cs typeface="Calibri"/>
                <a:sym typeface="Calibri"/>
              </a:rPr>
              <a:t>vol. 37, N° 2. Lima, 2019.</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ES" sz="1400">
                <a:solidFill>
                  <a:schemeClr val="dk1"/>
                </a:solidFill>
                <a:latin typeface="Calibri"/>
                <a:ea typeface="Calibri"/>
                <a:cs typeface="Calibri"/>
                <a:sym typeface="Calibri"/>
              </a:rPr>
              <a:t>Damiano, Franco Javier. La doble moral en acción. Buenos Aires, 2012.</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408" name="Google Shape;408;p36"/>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409" name="Google Shape;409;p36"/>
          <p:cNvPicPr preferRelativeResize="0"/>
          <p:nvPr/>
        </p:nvPicPr>
        <p:blipFill rotWithShape="1">
          <a:blip r:embed="rId3">
            <a:alphaModFix/>
          </a:blip>
          <a:srcRect b="0" l="0" r="0" t="0"/>
          <a:stretch/>
        </p:blipFill>
        <p:spPr>
          <a:xfrm>
            <a:off x="1008064" y="1395674"/>
            <a:ext cx="103867" cy="106967"/>
          </a:xfrm>
          <a:prstGeom prst="rect">
            <a:avLst/>
          </a:prstGeom>
          <a:noFill/>
          <a:ln>
            <a:noFill/>
          </a:ln>
        </p:spPr>
      </p:pic>
      <p:sp>
        <p:nvSpPr>
          <p:cNvPr id="410" name="Google Shape;410;p3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1" name="Google Shape;411;p36"/>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412" name="Google Shape;412;p3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BIBLIOGRAFÍA</a:t>
            </a:r>
            <a:endParaRPr/>
          </a:p>
        </p:txBody>
      </p:sp>
      <p:pic>
        <p:nvPicPr>
          <p:cNvPr id="413" name="Google Shape;413;p36"/>
          <p:cNvPicPr preferRelativeResize="0"/>
          <p:nvPr/>
        </p:nvPicPr>
        <p:blipFill rotWithShape="1">
          <a:blip r:embed="rId3">
            <a:alphaModFix/>
          </a:blip>
          <a:srcRect b="0" l="0" r="0" t="0"/>
          <a:stretch/>
        </p:blipFill>
        <p:spPr>
          <a:xfrm>
            <a:off x="1008064" y="1832234"/>
            <a:ext cx="103867" cy="106967"/>
          </a:xfrm>
          <a:prstGeom prst="rect">
            <a:avLst/>
          </a:prstGeom>
          <a:noFill/>
          <a:ln>
            <a:noFill/>
          </a:ln>
        </p:spPr>
      </p:pic>
      <p:pic>
        <p:nvPicPr>
          <p:cNvPr id="414" name="Google Shape;414;p36"/>
          <p:cNvPicPr preferRelativeResize="0"/>
          <p:nvPr/>
        </p:nvPicPr>
        <p:blipFill rotWithShape="1">
          <a:blip r:embed="rId3">
            <a:alphaModFix/>
          </a:blip>
          <a:srcRect b="0" l="0" r="0" t="0"/>
          <a:stretch/>
        </p:blipFill>
        <p:spPr>
          <a:xfrm>
            <a:off x="1008064" y="2250476"/>
            <a:ext cx="103867" cy="106967"/>
          </a:xfrm>
          <a:prstGeom prst="rect">
            <a:avLst/>
          </a:prstGeom>
          <a:noFill/>
          <a:ln>
            <a:noFill/>
          </a:ln>
        </p:spPr>
      </p:pic>
      <p:pic>
        <p:nvPicPr>
          <p:cNvPr id="415" name="Google Shape;415;p36"/>
          <p:cNvPicPr preferRelativeResize="0"/>
          <p:nvPr/>
        </p:nvPicPr>
        <p:blipFill rotWithShape="1">
          <a:blip r:embed="rId3">
            <a:alphaModFix/>
          </a:blip>
          <a:srcRect b="0" l="0" r="0" t="0"/>
          <a:stretch/>
        </p:blipFill>
        <p:spPr>
          <a:xfrm>
            <a:off x="1008064" y="2895310"/>
            <a:ext cx="103867" cy="106967"/>
          </a:xfrm>
          <a:prstGeom prst="rect">
            <a:avLst/>
          </a:prstGeom>
          <a:noFill/>
          <a:ln>
            <a:noFill/>
          </a:ln>
        </p:spPr>
      </p:pic>
      <p:pic>
        <p:nvPicPr>
          <p:cNvPr id="416" name="Google Shape;416;p36"/>
          <p:cNvPicPr preferRelativeResize="0"/>
          <p:nvPr/>
        </p:nvPicPr>
        <p:blipFill rotWithShape="1">
          <a:blip r:embed="rId3">
            <a:alphaModFix/>
          </a:blip>
          <a:srcRect b="0" l="0" r="0" t="0"/>
          <a:stretch/>
        </p:blipFill>
        <p:spPr>
          <a:xfrm>
            <a:off x="1008064" y="3959514"/>
            <a:ext cx="103867" cy="1069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2" name="Google Shape;422;p37"/>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4"/>
          <p:cNvSpPr txBox="1"/>
          <p:nvPr/>
        </p:nvSpPr>
        <p:spPr>
          <a:xfrm>
            <a:off x="1008062" y="3169972"/>
            <a:ext cx="7065600" cy="775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ES" sz="2800">
                <a:solidFill>
                  <a:schemeClr val="lt1"/>
                </a:solidFill>
                <a:latin typeface="Arial"/>
                <a:ea typeface="Arial"/>
                <a:cs typeface="Arial"/>
                <a:sym typeface="Arial"/>
              </a:rPr>
              <a:t>TIPOS MORALES: </a:t>
            </a:r>
            <a:br>
              <a:rPr b="1" lang="es-ES" sz="2800">
                <a:solidFill>
                  <a:schemeClr val="lt1"/>
                </a:solidFill>
                <a:latin typeface="Arial"/>
                <a:ea typeface="Arial"/>
                <a:cs typeface="Arial"/>
                <a:sym typeface="Arial"/>
              </a:rPr>
            </a:br>
            <a:r>
              <a:rPr b="1" lang="es-ES" sz="2800">
                <a:solidFill>
                  <a:schemeClr val="lt1"/>
                </a:solidFill>
                <a:latin typeface="Arial"/>
                <a:ea typeface="Arial"/>
                <a:cs typeface="Arial"/>
                <a:sym typeface="Arial"/>
              </a:rPr>
              <a:t>MORAL, AMORAL </a:t>
            </a:r>
            <a:r>
              <a:rPr b="1" lang="es-ES" sz="2800">
                <a:solidFill>
                  <a:schemeClr val="lt1"/>
                </a:solidFill>
              </a:rPr>
              <a:t>E</a:t>
            </a:r>
            <a:r>
              <a:rPr b="1" lang="es-ES" sz="2800">
                <a:solidFill>
                  <a:schemeClr val="lt1"/>
                </a:solidFill>
                <a:latin typeface="Arial"/>
                <a:ea typeface="Arial"/>
                <a:cs typeface="Arial"/>
                <a:sym typeface="Arial"/>
              </a:rPr>
              <a:t> INMORAL </a:t>
            </a:r>
            <a:endParaRPr/>
          </a:p>
        </p:txBody>
      </p:sp>
      <p:pic>
        <p:nvPicPr>
          <p:cNvPr id="87" name="Google Shape;87;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nvSpPr>
        <p:spPr>
          <a:xfrm>
            <a:off x="507432" y="916133"/>
            <a:ext cx="3308917" cy="22929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262626"/>
                </a:solidFill>
                <a:latin typeface="Calibri"/>
                <a:ea typeface="Calibri"/>
                <a:cs typeface="Calibri"/>
                <a:sym typeface="Calibri"/>
              </a:rPr>
              <a:t>LA MORAL </a:t>
            </a:r>
            <a:endParaRPr/>
          </a:p>
          <a:p>
            <a:pPr indent="0" lvl="0" marL="0" marR="0" rtl="0" algn="l">
              <a:spcBef>
                <a:spcPts val="600"/>
              </a:spcBef>
              <a:spcAft>
                <a:spcPts val="0"/>
              </a:spcAft>
              <a:buNone/>
            </a:pPr>
            <a:r>
              <a:rPr lang="es-ES" sz="1600">
                <a:solidFill>
                  <a:srgbClr val="262626"/>
                </a:solidFill>
                <a:latin typeface="Calibri"/>
                <a:ea typeface="Calibri"/>
                <a:cs typeface="Calibri"/>
                <a:sym typeface="Calibri"/>
              </a:rPr>
              <a:t>Para el investigador argentino Jorge R. Etkin, la moral es el “conjunto de principios y reglas sociales acerca de los comportamientos de los actores sociales, que son coherentes en el sentido de no presentar contradicciones en sus definiciones”. </a:t>
            </a:r>
            <a:endParaRPr/>
          </a:p>
          <a:p>
            <a:pPr indent="-77788" lvl="0" marL="179388"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p:txBody>
      </p:sp>
      <p:sp>
        <p:nvSpPr>
          <p:cNvPr id="94" name="Google Shape;94;p5"/>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pic>
        <p:nvPicPr>
          <p:cNvPr id="95" name="Google Shape;95;p5"/>
          <p:cNvPicPr preferRelativeResize="0"/>
          <p:nvPr/>
        </p:nvPicPr>
        <p:blipFill rotWithShape="1">
          <a:blip r:embed="rId3">
            <a:alphaModFix/>
          </a:blip>
          <a:srcRect b="0" l="0" r="0" t="0"/>
          <a:stretch/>
        </p:blipFill>
        <p:spPr>
          <a:xfrm>
            <a:off x="4067175" y="912813"/>
            <a:ext cx="5076825" cy="4321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Interfaz de usuario gráfica&#10;&#10;Descripción generada automáticamente" id="101" name="Google Shape;101;p6"/>
          <p:cNvPicPr preferRelativeResize="0"/>
          <p:nvPr/>
        </p:nvPicPr>
        <p:blipFill rotWithShape="1">
          <a:blip r:embed="rId3">
            <a:alphaModFix/>
          </a:blip>
          <a:srcRect b="0" l="0" r="0" t="0"/>
          <a:stretch/>
        </p:blipFill>
        <p:spPr>
          <a:xfrm>
            <a:off x="5328379" y="912814"/>
            <a:ext cx="2820098" cy="3960812"/>
          </a:xfrm>
          <a:prstGeom prst="rect">
            <a:avLst/>
          </a:prstGeom>
          <a:noFill/>
          <a:ln>
            <a:noFill/>
          </a:ln>
        </p:spPr>
      </p:pic>
      <p:sp>
        <p:nvSpPr>
          <p:cNvPr id="102" name="Google Shape;102;p6"/>
          <p:cNvSpPr txBox="1"/>
          <p:nvPr/>
        </p:nvSpPr>
        <p:spPr>
          <a:xfrm>
            <a:off x="507432" y="916134"/>
            <a:ext cx="3885181" cy="1800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1600">
                <a:solidFill>
                  <a:srgbClr val="262626"/>
                </a:solidFill>
                <a:latin typeface="Calibri"/>
                <a:ea typeface="Calibri"/>
                <a:cs typeface="Calibri"/>
                <a:sym typeface="Calibri"/>
              </a:rPr>
              <a:t>LA MORAL </a:t>
            </a:r>
            <a:endParaRPr/>
          </a:p>
          <a:p>
            <a:pPr indent="0" lvl="0" marL="11112" marR="0" rtl="0" algn="l">
              <a:spcBef>
                <a:spcPts val="600"/>
              </a:spcBef>
              <a:spcAft>
                <a:spcPts val="0"/>
              </a:spcAft>
              <a:buNone/>
            </a:pPr>
            <a:r>
              <a:rPr lang="es-ES" sz="1600">
                <a:solidFill>
                  <a:srgbClr val="262626"/>
                </a:solidFill>
                <a:latin typeface="Calibri"/>
                <a:ea typeface="Calibri"/>
                <a:cs typeface="Calibri"/>
                <a:sym typeface="Calibri"/>
              </a:rPr>
              <a:t>En ese sentido, “dichos principios o fundamentos de la acción contestan a la pregunta acerca del deber ser, o sea la bondad de la conducta esperada de las personas, en nuestro caso, como miembros de una organización social”, subraya Etkin.</a:t>
            </a:r>
            <a:endParaRPr/>
          </a:p>
        </p:txBody>
      </p:sp>
      <p:sp>
        <p:nvSpPr>
          <p:cNvPr id="103" name="Google Shape;103;p6"/>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sp>
        <p:nvSpPr>
          <p:cNvPr id="104" name="Google Shape;104;p6"/>
          <p:cNvSpPr txBox="1"/>
          <p:nvPr/>
        </p:nvSpPr>
        <p:spPr>
          <a:xfrm flipH="1">
            <a:off x="5328379" y="4926211"/>
            <a:ext cx="282009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rgbClr val="000000"/>
                </a:solidFill>
                <a:latin typeface="Calibri"/>
                <a:ea typeface="Calibri"/>
                <a:cs typeface="Calibri"/>
                <a:sym typeface="Calibri"/>
              </a:rPr>
              <a:t>Portada de la obra de Jorge Etkin. </a:t>
            </a:r>
            <a:endParaRPr/>
          </a:p>
          <a:p>
            <a:pPr indent="0" lvl="0" marL="0" marR="0" rtl="0" algn="l">
              <a:spcBef>
                <a:spcPts val="0"/>
              </a:spcBef>
              <a:spcAft>
                <a:spcPts val="0"/>
              </a:spcAft>
              <a:buNone/>
            </a:pPr>
            <a:r>
              <a:rPr lang="es-ES" sz="1000">
                <a:solidFill>
                  <a:schemeClr val="dk1"/>
                </a:solidFill>
                <a:latin typeface="Calibri"/>
                <a:ea typeface="Calibri"/>
                <a:cs typeface="Calibri"/>
                <a:sym typeface="Calibri"/>
              </a:rPr>
              <a:t>(Crédito: McGraw Hill)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sp>
        <p:nvSpPr>
          <p:cNvPr id="111" name="Google Shape;111;p7"/>
          <p:cNvSpPr/>
          <p:nvPr/>
        </p:nvSpPr>
        <p:spPr>
          <a:xfrm>
            <a:off x="3699914" y="912813"/>
            <a:ext cx="4975774"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7"/>
          <p:cNvSpPr/>
          <p:nvPr/>
        </p:nvSpPr>
        <p:spPr>
          <a:xfrm>
            <a:off x="3314432" y="912813"/>
            <a:ext cx="385482" cy="4321175"/>
          </a:xfrm>
          <a:prstGeom prst="rect">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7"/>
          <p:cNvSpPr txBox="1"/>
          <p:nvPr/>
        </p:nvSpPr>
        <p:spPr>
          <a:xfrm>
            <a:off x="4751388" y="2364613"/>
            <a:ext cx="3585788" cy="186204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ES" sz="1600">
                <a:solidFill>
                  <a:schemeClr val="dk1"/>
                </a:solidFill>
                <a:latin typeface="Arial"/>
                <a:ea typeface="Arial"/>
                <a:cs typeface="Arial"/>
                <a:sym typeface="Arial"/>
              </a:rPr>
              <a:t>ETIMOLOGÍA</a:t>
            </a:r>
            <a:r>
              <a:rPr b="1" lang="es-ES" sz="1600">
                <a:solidFill>
                  <a:srgbClr val="92C24E"/>
                </a:solidFill>
                <a:latin typeface="Arial"/>
                <a:ea typeface="Arial"/>
                <a:cs typeface="Arial"/>
                <a:sym typeface="Arial"/>
              </a:rPr>
              <a:t> </a:t>
            </a:r>
            <a:br>
              <a:rPr b="1" lang="es-ES" sz="1600">
                <a:solidFill>
                  <a:srgbClr val="92C24E"/>
                </a:solidFill>
                <a:latin typeface="Arial"/>
                <a:ea typeface="Arial"/>
                <a:cs typeface="Arial"/>
                <a:sym typeface="Arial"/>
              </a:rPr>
            </a:br>
            <a:r>
              <a:rPr b="1" lang="es-ES" sz="1600">
                <a:solidFill>
                  <a:srgbClr val="92C24E"/>
                </a:solidFill>
                <a:latin typeface="Arial"/>
                <a:ea typeface="Arial"/>
                <a:cs typeface="Arial"/>
                <a:sym typeface="Arial"/>
              </a:rPr>
              <a:t>DE LO MORAL </a:t>
            </a:r>
            <a:endParaRPr/>
          </a:p>
          <a:p>
            <a:pPr indent="0" lvl="0" marL="11112" marR="0" rtl="0" algn="l">
              <a:spcBef>
                <a:spcPts val="600"/>
              </a:spcBef>
              <a:spcAft>
                <a:spcPts val="0"/>
              </a:spcAft>
              <a:buNone/>
            </a:pPr>
            <a:r>
              <a:rPr lang="es-ES" sz="1400">
                <a:solidFill>
                  <a:schemeClr val="dk1"/>
                </a:solidFill>
                <a:latin typeface="Calibri"/>
                <a:ea typeface="Calibri"/>
                <a:cs typeface="Calibri"/>
                <a:sym typeface="Calibri"/>
              </a:rPr>
              <a:t>Para el filósofo español José Ferrater Mora, el concepto de lo moral tiene origen latino: </a:t>
            </a:r>
            <a:br>
              <a:rPr lang="es-ES" sz="1400">
                <a:solidFill>
                  <a:schemeClr val="dk1"/>
                </a:solidFill>
                <a:latin typeface="Calibri"/>
                <a:ea typeface="Calibri"/>
                <a:cs typeface="Calibri"/>
                <a:sym typeface="Calibri"/>
              </a:rPr>
            </a:br>
            <a:r>
              <a:rPr lang="es-ES" sz="1400">
                <a:solidFill>
                  <a:schemeClr val="dk1"/>
                </a:solidFill>
                <a:latin typeface="Calibri"/>
                <a:ea typeface="Calibri"/>
                <a:cs typeface="Calibri"/>
                <a:sym typeface="Calibri"/>
              </a:rPr>
              <a:t>“deriva de </a:t>
            </a:r>
            <a:r>
              <a:rPr b="1" i="1" lang="es-ES" sz="1400">
                <a:solidFill>
                  <a:schemeClr val="dk1"/>
                </a:solidFill>
                <a:latin typeface="Calibri"/>
                <a:ea typeface="Calibri"/>
                <a:cs typeface="Calibri"/>
                <a:sym typeface="Calibri"/>
              </a:rPr>
              <a:t>mos, </a:t>
            </a:r>
            <a:r>
              <a:rPr lang="es-ES" sz="1400">
                <a:solidFill>
                  <a:schemeClr val="dk1"/>
                </a:solidFill>
                <a:latin typeface="Calibri"/>
                <a:ea typeface="Calibri"/>
                <a:cs typeface="Calibri"/>
                <a:sym typeface="Calibri"/>
              </a:rPr>
              <a:t>costumbre, (…) se opone a lo físico, es decir, todo lo correspondiente a las producciones del espíritu subjetivo y aun el espíritu subjetivo mismo”.</a:t>
            </a:r>
            <a:endParaRPr/>
          </a:p>
        </p:txBody>
      </p:sp>
      <p:grpSp>
        <p:nvGrpSpPr>
          <p:cNvPr id="114" name="Google Shape;114;p7"/>
          <p:cNvGrpSpPr/>
          <p:nvPr/>
        </p:nvGrpSpPr>
        <p:grpSpPr>
          <a:xfrm>
            <a:off x="503238" y="912813"/>
            <a:ext cx="3196677" cy="4321175"/>
            <a:chOff x="5300883" y="912813"/>
            <a:chExt cx="3138470" cy="4242493"/>
          </a:xfrm>
        </p:grpSpPr>
        <p:sp>
          <p:nvSpPr>
            <p:cNvPr id="115" name="Google Shape;115;p7"/>
            <p:cNvSpPr/>
            <p:nvPr/>
          </p:nvSpPr>
          <p:spPr>
            <a:xfrm>
              <a:off x="5300883" y="912813"/>
              <a:ext cx="3138470" cy="4242493"/>
            </a:xfrm>
            <a:prstGeom prst="roundRect">
              <a:avLst>
                <a:gd fmla="val 3763"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7"/>
            <p:cNvSpPr txBox="1"/>
            <p:nvPr/>
          </p:nvSpPr>
          <p:spPr>
            <a:xfrm flipH="1">
              <a:off x="5450556" y="4725340"/>
              <a:ext cx="2839124"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lt1"/>
                  </a:solidFill>
                  <a:latin typeface="Calibri"/>
                  <a:ea typeface="Calibri"/>
                  <a:cs typeface="Calibri"/>
                  <a:sym typeface="Calibri"/>
                </a:rPr>
                <a:t>José Ferrater Mora (1912-1991) </a:t>
              </a:r>
              <a:endParaRPr/>
            </a:p>
            <a:p>
              <a:pPr indent="0" lvl="0" marL="0" marR="0" rtl="0" algn="l">
                <a:spcBef>
                  <a:spcPts val="0"/>
                </a:spcBef>
                <a:spcAft>
                  <a:spcPts val="0"/>
                </a:spcAft>
                <a:buNone/>
              </a:pPr>
              <a:r>
                <a:rPr lang="es-ES" sz="1000">
                  <a:solidFill>
                    <a:schemeClr val="lt1"/>
                  </a:solidFill>
                  <a:latin typeface="Calibri"/>
                  <a:ea typeface="Calibri"/>
                  <a:cs typeface="Calibri"/>
                  <a:sym typeface="Calibri"/>
                </a:rPr>
                <a:t>(Crédito: La Vanguardia)</a:t>
              </a:r>
              <a:endParaRPr/>
            </a:p>
          </p:txBody>
        </p:sp>
      </p:grpSp>
      <p:grpSp>
        <p:nvGrpSpPr>
          <p:cNvPr id="117" name="Google Shape;117;p7"/>
          <p:cNvGrpSpPr/>
          <p:nvPr/>
        </p:nvGrpSpPr>
        <p:grpSpPr>
          <a:xfrm>
            <a:off x="4037779" y="2315632"/>
            <a:ext cx="561161" cy="691897"/>
            <a:chOff x="4338955" y="1417560"/>
            <a:chExt cx="824715" cy="1016852"/>
          </a:xfrm>
        </p:grpSpPr>
        <p:pic>
          <p:nvPicPr>
            <p:cNvPr id="118" name="Google Shape;118;p7"/>
            <p:cNvPicPr preferRelativeResize="0"/>
            <p:nvPr/>
          </p:nvPicPr>
          <p:blipFill rotWithShape="1">
            <a:blip r:embed="rId3">
              <a:alphaModFix/>
            </a:blip>
            <a:srcRect b="0" l="0" r="0" t="0"/>
            <a:stretch/>
          </p:blipFill>
          <p:spPr>
            <a:xfrm>
              <a:off x="4338955" y="1417560"/>
              <a:ext cx="824715" cy="1016852"/>
            </a:xfrm>
            <a:prstGeom prst="rect">
              <a:avLst/>
            </a:prstGeom>
            <a:noFill/>
            <a:ln>
              <a:noFill/>
            </a:ln>
          </p:spPr>
        </p:pic>
        <p:pic>
          <p:nvPicPr>
            <p:cNvPr id="119" name="Google Shape;119;p7"/>
            <p:cNvPicPr preferRelativeResize="0"/>
            <p:nvPr/>
          </p:nvPicPr>
          <p:blipFill rotWithShape="1">
            <a:blip r:embed="rId4">
              <a:alphaModFix/>
            </a:blip>
            <a:srcRect b="0" l="0" r="0" t="0"/>
            <a:stretch/>
          </p:blipFill>
          <p:spPr>
            <a:xfrm>
              <a:off x="4544354" y="1655094"/>
              <a:ext cx="387259" cy="387259"/>
            </a:xfrm>
            <a:prstGeom prst="rect">
              <a:avLst/>
            </a:prstGeom>
            <a:noFill/>
            <a:ln>
              <a:noFill/>
            </a:ln>
          </p:spPr>
        </p:pic>
      </p:grpSp>
      <p:pic>
        <p:nvPicPr>
          <p:cNvPr descr="Foto en blanco y negro de un hombre con traje y corbata&#10;&#10;Descripción generada automáticamente" id="120" name="Google Shape;120;p7"/>
          <p:cNvPicPr preferRelativeResize="0"/>
          <p:nvPr/>
        </p:nvPicPr>
        <p:blipFill rotWithShape="1">
          <a:blip r:embed="rId5">
            <a:alphaModFix/>
          </a:blip>
          <a:srcRect b="0" l="5181" r="14852" t="0"/>
          <a:stretch/>
        </p:blipFill>
        <p:spPr>
          <a:xfrm>
            <a:off x="655687" y="1048648"/>
            <a:ext cx="2886330" cy="3643000"/>
          </a:xfrm>
          <a:prstGeom prst="roundRect">
            <a:avLst>
              <a:gd fmla="val 3576"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Dibujo de ingeniería&#10;&#10;Descripción generada automáticamente" id="126" name="Google Shape;126;p8"/>
          <p:cNvPicPr preferRelativeResize="0"/>
          <p:nvPr/>
        </p:nvPicPr>
        <p:blipFill rotWithShape="1">
          <a:blip r:embed="rId3">
            <a:alphaModFix/>
          </a:blip>
          <a:srcRect b="0" l="0" r="0" t="0"/>
          <a:stretch/>
        </p:blipFill>
        <p:spPr>
          <a:xfrm>
            <a:off x="381143" y="912812"/>
            <a:ext cx="3747749" cy="4321175"/>
          </a:xfrm>
          <a:prstGeom prst="rect">
            <a:avLst/>
          </a:prstGeom>
          <a:noFill/>
          <a:ln>
            <a:noFill/>
          </a:ln>
        </p:spPr>
      </p:pic>
      <p:sp>
        <p:nvSpPr>
          <p:cNvPr id="127" name="Google Shape;127;p8"/>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sp>
        <p:nvSpPr>
          <p:cNvPr id="128" name="Google Shape;128;p8"/>
          <p:cNvSpPr txBox="1"/>
          <p:nvPr/>
        </p:nvSpPr>
        <p:spPr>
          <a:xfrm>
            <a:off x="4751388" y="916134"/>
            <a:ext cx="3559743" cy="2046714"/>
          </a:xfrm>
          <a:prstGeom prst="rect">
            <a:avLst/>
          </a:prstGeom>
          <a:noFill/>
          <a:ln>
            <a:noFill/>
          </a:ln>
        </p:spPr>
        <p:txBody>
          <a:bodyPr anchorCtr="0" anchor="t" bIns="0" lIns="0" spcFirstLastPara="1" rIns="0" wrap="square" tIns="0">
            <a:spAutoFit/>
          </a:bodyPr>
          <a:lstStyle/>
          <a:p>
            <a:pPr indent="-3175" lvl="0" marL="3175" marR="0" rtl="0" algn="l">
              <a:spcBef>
                <a:spcPts val="0"/>
              </a:spcBef>
              <a:spcAft>
                <a:spcPts val="0"/>
              </a:spcAft>
              <a:buNone/>
            </a:pPr>
            <a:r>
              <a:rPr b="1" lang="es-ES" sz="1600">
                <a:solidFill>
                  <a:srgbClr val="262626"/>
                </a:solidFill>
                <a:latin typeface="Calibri"/>
                <a:ea typeface="Calibri"/>
                <a:cs typeface="Calibri"/>
                <a:sym typeface="Calibri"/>
              </a:rPr>
              <a:t>SOMETIDO A UN VALOR </a:t>
            </a:r>
            <a:endParaRPr/>
          </a:p>
          <a:p>
            <a:pPr indent="0" lvl="0" marL="3175" marR="0" rtl="0" algn="l">
              <a:spcBef>
                <a:spcPts val="600"/>
              </a:spcBef>
              <a:spcAft>
                <a:spcPts val="0"/>
              </a:spcAft>
              <a:buNone/>
            </a:pPr>
            <a:r>
              <a:rPr lang="es-ES" sz="1600">
                <a:solidFill>
                  <a:srgbClr val="262626"/>
                </a:solidFill>
                <a:latin typeface="Calibri"/>
                <a:ea typeface="Calibri"/>
                <a:cs typeface="Calibri"/>
                <a:sym typeface="Calibri"/>
              </a:rPr>
              <a:t>Ferrater Mora agrega lo siguiente: “en ocasiones se opone también lo moral a lo intelectual para significar aquello que corresponde al sentimiento y no a la inteligencia o al intelecto. (…) Lo moral es en tal caso lo que se somete a un valor”. </a:t>
            </a:r>
            <a:endParaRPr/>
          </a:p>
          <a:p>
            <a:pPr indent="0" lvl="0" marL="3175" marR="0" rtl="0" algn="l">
              <a:spcBef>
                <a:spcPts val="0"/>
              </a:spcBef>
              <a:spcAft>
                <a:spcPts val="0"/>
              </a:spcAft>
              <a:buNone/>
            </a:pPr>
            <a:r>
              <a:t/>
            </a:r>
            <a:endParaRPr sz="1600">
              <a:solidFill>
                <a:srgbClr val="262626"/>
              </a:solidFill>
              <a:latin typeface="Calibri"/>
              <a:ea typeface="Calibri"/>
              <a:cs typeface="Calibri"/>
              <a:sym typeface="Calibri"/>
            </a:endParaRPr>
          </a:p>
        </p:txBody>
      </p:sp>
      <p:sp>
        <p:nvSpPr>
          <p:cNvPr id="129" name="Google Shape;129;p8"/>
          <p:cNvSpPr txBox="1"/>
          <p:nvPr/>
        </p:nvSpPr>
        <p:spPr>
          <a:xfrm flipH="1">
            <a:off x="4751388" y="5080100"/>
            <a:ext cx="3924299"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00">
                <a:solidFill>
                  <a:schemeClr val="dk1"/>
                </a:solidFill>
                <a:latin typeface="Calibri"/>
                <a:ea typeface="Calibri"/>
                <a:cs typeface="Calibri"/>
                <a:sym typeface="Calibri"/>
              </a:rPr>
              <a:t>¿Estamos sometidos a los valores? (Crédito: educaplay.com)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9"/>
          <p:cNvSpPr txBox="1"/>
          <p:nvPr/>
        </p:nvSpPr>
        <p:spPr>
          <a:xfrm>
            <a:off x="506701" y="916277"/>
            <a:ext cx="3309649" cy="2292935"/>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ES" sz="1600">
                <a:solidFill>
                  <a:schemeClr val="dk1"/>
                </a:solidFill>
                <a:latin typeface="Calibri"/>
                <a:ea typeface="Calibri"/>
                <a:cs typeface="Calibri"/>
                <a:sym typeface="Calibri"/>
              </a:rPr>
              <a:t>¿SE DEBE SER MORAL?  </a:t>
            </a:r>
            <a:endParaRPr/>
          </a:p>
          <a:p>
            <a:pPr indent="0" lvl="0" marL="3175" marR="0" rtl="0" algn="l">
              <a:spcBef>
                <a:spcPts val="600"/>
              </a:spcBef>
              <a:spcAft>
                <a:spcPts val="0"/>
              </a:spcAft>
              <a:buNone/>
            </a:pPr>
            <a:r>
              <a:rPr lang="es-ES" sz="1600">
                <a:solidFill>
                  <a:schemeClr val="dk1"/>
                </a:solidFill>
                <a:latin typeface="Calibri"/>
                <a:ea typeface="Calibri"/>
                <a:cs typeface="Calibri"/>
                <a:sym typeface="Calibri"/>
              </a:rPr>
              <a:t>Ferrater Mora nos responde: </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“La respuesta a este problema parece obvia: se debe ser moral, o hacer lo (moralmente) justo. Sin embargo, tan pronto como se intenta encontrar una razón que explique por qué hay que </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ser moral se choca contra toda clase </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de dificultades”. </a:t>
            </a:r>
            <a:endParaRPr/>
          </a:p>
        </p:txBody>
      </p:sp>
      <p:sp>
        <p:nvSpPr>
          <p:cNvPr id="136" name="Google Shape;136;p9"/>
          <p:cNvSpPr/>
          <p:nvPr/>
        </p:nvSpPr>
        <p:spPr>
          <a:xfrm>
            <a:off x="503238" y="377440"/>
            <a:ext cx="417600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ES" sz="1000">
                <a:solidFill>
                  <a:srgbClr val="7F7F7F"/>
                </a:solidFill>
                <a:latin typeface="Calibri"/>
                <a:ea typeface="Calibri"/>
                <a:cs typeface="Calibri"/>
                <a:sym typeface="Calibri"/>
              </a:rPr>
              <a:t>+ </a:t>
            </a:r>
            <a:r>
              <a:rPr lang="es-ES" sz="1000">
                <a:solidFill>
                  <a:srgbClr val="A5A5A5"/>
                </a:solidFill>
                <a:latin typeface="Calibri"/>
                <a:ea typeface="Calibri"/>
                <a:cs typeface="Calibri"/>
                <a:sym typeface="Calibri"/>
              </a:rPr>
              <a:t>TIPOS MORALES: MORAL, AMORAL E INMORAL </a:t>
            </a:r>
            <a:endParaRPr/>
          </a:p>
        </p:txBody>
      </p:sp>
      <p:pic>
        <p:nvPicPr>
          <p:cNvPr id="137" name="Google Shape;137;p9"/>
          <p:cNvPicPr preferRelativeResize="0"/>
          <p:nvPr/>
        </p:nvPicPr>
        <p:blipFill rotWithShape="1">
          <a:blip r:embed="rId3">
            <a:alphaModFix/>
          </a:blip>
          <a:srcRect b="0" l="0" r="0" t="0"/>
          <a:stretch/>
        </p:blipFill>
        <p:spPr>
          <a:xfrm>
            <a:off x="4067175" y="912814"/>
            <a:ext cx="5076825" cy="4321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6ED04FEB-A1F4-4F6E-9699-A31F7AA88379</vt:lpwstr>
  </property>
  <property fmtid="{D5CDD505-2E9C-101B-9397-08002B2CF9AE}" pid="3" name="ArticulatePath">
    <vt:lpwstr>30107-S02-PPT</vt:lpwstr>
  </property>
</Properties>
</file>